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6" r:id="rId19"/>
    <p:sldId id="274" r:id="rId20"/>
    <p:sldId id="275"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96"/>
  </p:normalViewPr>
  <p:slideViewPr>
    <p:cSldViewPr snapToGrid="0">
      <p:cViewPr varScale="1">
        <p:scale>
          <a:sx n="116" d="100"/>
          <a:sy n="116" d="100"/>
        </p:scale>
        <p:origin x="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3/27/25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3/27/25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98B2-7B57-DBE1-83B2-764A7A0BA8E5}"/>
              </a:ext>
            </a:extLst>
          </p:cNvPr>
          <p:cNvSpPr>
            <a:spLocks noGrp="1"/>
          </p:cNvSpPr>
          <p:nvPr>
            <p:ph type="ctrTitle"/>
          </p:nvPr>
        </p:nvSpPr>
        <p:spPr/>
        <p:txBody>
          <a:bodyPr/>
          <a:lstStyle/>
          <a:p>
            <a:r>
              <a:rPr lang="en-US" dirty="0"/>
              <a:t>Classical Liberalism, security and the new world</a:t>
            </a:r>
          </a:p>
        </p:txBody>
      </p:sp>
      <p:sp>
        <p:nvSpPr>
          <p:cNvPr id="3" name="Subtitle 2">
            <a:extLst>
              <a:ext uri="{FF2B5EF4-FFF2-40B4-BE49-F238E27FC236}">
                <a16:creationId xmlns:a16="http://schemas.microsoft.com/office/drawing/2014/main" id="{6472AB18-91F0-F764-DF6B-7F4D69D45042}"/>
              </a:ext>
            </a:extLst>
          </p:cNvPr>
          <p:cNvSpPr>
            <a:spLocks noGrp="1"/>
          </p:cNvSpPr>
          <p:nvPr>
            <p:ph type="subTitle" idx="1"/>
          </p:nvPr>
        </p:nvSpPr>
        <p:spPr/>
        <p:txBody>
          <a:bodyPr/>
          <a:lstStyle/>
          <a:p>
            <a:r>
              <a:rPr lang="en-US" dirty="0"/>
              <a:t>Rob York, PhD</a:t>
            </a:r>
          </a:p>
          <a:p>
            <a:r>
              <a:rPr lang="en-US" dirty="0"/>
              <a:t>3/27/25</a:t>
            </a:r>
          </a:p>
        </p:txBody>
      </p:sp>
    </p:spTree>
    <p:extLst>
      <p:ext uri="{BB962C8B-B14F-4D97-AF65-F5344CB8AC3E}">
        <p14:creationId xmlns:p14="http://schemas.microsoft.com/office/powerpoint/2010/main" val="391619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183D6-C15D-828B-12C7-8CB191AE9D84}"/>
              </a:ext>
            </a:extLst>
          </p:cNvPr>
          <p:cNvSpPr>
            <a:spLocks noGrp="1"/>
          </p:cNvSpPr>
          <p:nvPr>
            <p:ph type="title"/>
          </p:nvPr>
        </p:nvSpPr>
        <p:spPr>
          <a:xfrm>
            <a:off x="5039137" y="609600"/>
            <a:ext cx="6132446" cy="1905000"/>
          </a:xfrm>
        </p:spPr>
        <p:txBody>
          <a:bodyPr>
            <a:normAutofit/>
          </a:bodyPr>
          <a:lstStyle/>
          <a:p>
            <a:pPr algn="ctr">
              <a:lnSpc>
                <a:spcPct val="90000"/>
              </a:lnSpc>
            </a:pPr>
            <a:r>
              <a:rPr lang="en-US">
                <a:effectLst/>
                <a:latin typeface="UICTFontTextStyleBody"/>
              </a:rPr>
              <a:t>Korea (and other middle powers) </a:t>
            </a:r>
            <a:br>
              <a:rPr lang="en-US">
                <a:effectLst/>
                <a:latin typeface="UICTFontTextStyleBody"/>
              </a:rPr>
            </a:br>
            <a:r>
              <a:rPr lang="ko-KR" altLang="en-US">
                <a:effectLst/>
                <a:latin typeface="UICTFontTextStyleBody"/>
              </a:rPr>
              <a:t>한국</a:t>
            </a:r>
            <a:r>
              <a:rPr lang="en-US" altLang="ko-KR">
                <a:effectLst/>
                <a:latin typeface="UICTFontTextStyleBody"/>
              </a:rPr>
              <a:t>(</a:t>
            </a:r>
            <a:r>
              <a:rPr lang="ko-KR" altLang="en-US">
                <a:effectLst/>
                <a:latin typeface="UICTFontTextStyleBody"/>
              </a:rPr>
              <a:t>및 기타 중간 강국</a:t>
            </a:r>
            <a:r>
              <a:rPr lang="en-US" altLang="ko-KR">
                <a:effectLst/>
                <a:latin typeface="UICTFontTextStyleBody"/>
              </a:rPr>
              <a:t>)</a:t>
            </a:r>
            <a:br>
              <a:rPr lang="ko-KR" altLang="en-US"/>
            </a:br>
            <a:endParaRPr lang="en-US"/>
          </a:p>
        </p:txBody>
      </p:sp>
      <p:pic>
        <p:nvPicPr>
          <p:cNvPr id="5122" name="Picture 2" descr="The Park Chung Hee Era: The Transformation of South Korea: Kim, Byung-Kook,  Vogel, Ezra F., Baik, Chang Jae, Domínguez, Jorge I., Han, Yong-Sup, Hong,  ...">
            <a:extLst>
              <a:ext uri="{FF2B5EF4-FFF2-40B4-BE49-F238E27FC236}">
                <a16:creationId xmlns:a16="http://schemas.microsoft.com/office/drawing/2014/main" id="{CEEA1739-F4AB-76FE-FA99-659A0B6C0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069"/>
          <a:stretch/>
        </p:blipFill>
        <p:spPr bwMode="auto">
          <a:xfrm>
            <a:off x="1180740" y="720348"/>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448040-0CA8-A7FB-0C32-B733CB795BFD}"/>
              </a:ext>
            </a:extLst>
          </p:cNvPr>
          <p:cNvSpPr>
            <a:spLocks noGrp="1"/>
          </p:cNvSpPr>
          <p:nvPr>
            <p:ph idx="1"/>
          </p:nvPr>
        </p:nvSpPr>
        <p:spPr>
          <a:xfrm>
            <a:off x="5039138" y="2666999"/>
            <a:ext cx="6271591" cy="3395871"/>
          </a:xfrm>
        </p:spPr>
        <p:txBody>
          <a:bodyPr>
            <a:normAutofit/>
          </a:bodyPr>
          <a:lstStyle/>
          <a:p>
            <a:pPr>
              <a:lnSpc>
                <a:spcPct val="90000"/>
              </a:lnSpc>
              <a:buFont typeface="Arial" panose="020B0604020202020204" pitchFamily="34" charset="0"/>
              <a:buChar char="•"/>
            </a:pPr>
            <a:r>
              <a:rPr lang="en-US" sz="1900" b="0" i="0" u="none" strike="noStrike" dirty="0">
                <a:effectLst/>
                <a:latin typeface="UICTFontTextStyleBody"/>
              </a:rPr>
              <a:t>Helped write the blueprint for China’s explosive growth </a:t>
            </a:r>
            <a:r>
              <a:rPr lang="ko-KR" altLang="en-US" sz="1900" b="0" i="0" u="none" strike="noStrike" dirty="0">
                <a:effectLst/>
                <a:latin typeface="UICTFontTextStyleBody"/>
              </a:rPr>
              <a:t>중국의 폭발적 성장을 위한 청사진 작성에 기여</a:t>
            </a:r>
            <a:endParaRPr lang="ko-KR" altLang="en-US" sz="1900" b="0" i="0" u="none" strike="noStrike" dirty="0">
              <a:effectLst/>
              <a:latin typeface="Aptos" panose="020B0004020202020204" pitchFamily="34" charset="0"/>
            </a:endParaRPr>
          </a:p>
          <a:p>
            <a:pPr>
              <a:lnSpc>
                <a:spcPct val="90000"/>
              </a:lnSpc>
              <a:buFont typeface="Arial" panose="020B0604020202020204" pitchFamily="34" charset="0"/>
              <a:buChar char="•"/>
            </a:pPr>
            <a:r>
              <a:rPr lang="en-US" sz="1900" b="0" i="0" u="none" strike="noStrike" dirty="0">
                <a:effectLst/>
                <a:latin typeface="UICTFontTextStyleBody"/>
              </a:rPr>
              <a:t>One of the great stories of the post-war era </a:t>
            </a:r>
            <a:r>
              <a:rPr lang="ko-KR" altLang="en-US" sz="1900" b="0" i="0" u="none" strike="noStrike" dirty="0">
                <a:effectLst/>
                <a:latin typeface="UICTFontTextStyleBody"/>
              </a:rPr>
              <a:t>전후 시대의 위대한 이야기 중 하나</a:t>
            </a:r>
            <a:endParaRPr lang="ko-KR" altLang="en-US" sz="1900" b="0" i="0" u="none" strike="noStrike" dirty="0">
              <a:effectLst/>
              <a:latin typeface="Aptos" panose="020B0004020202020204" pitchFamily="34" charset="0"/>
            </a:endParaRPr>
          </a:p>
          <a:p>
            <a:pPr>
              <a:lnSpc>
                <a:spcPct val="90000"/>
              </a:lnSpc>
              <a:buFont typeface="Arial" panose="020B0604020202020204" pitchFamily="34" charset="0"/>
              <a:buChar char="•"/>
            </a:pPr>
            <a:r>
              <a:rPr lang="en-US" sz="1900" b="0" i="0" u="none" strike="noStrike" dirty="0">
                <a:effectLst/>
                <a:latin typeface="UICTFontTextStyleBody"/>
              </a:rPr>
              <a:t>And proof of openness, even partially, lifted South Korea’s economy far beyond what was expected * </a:t>
            </a:r>
            <a:r>
              <a:rPr lang="ko-KR" altLang="en-US" sz="1900" b="0" i="0" u="none" strike="noStrike" dirty="0">
                <a:effectLst/>
                <a:latin typeface="UICTFontTextStyleBody"/>
              </a:rPr>
              <a:t>그리고 개방성의 증거는 </a:t>
            </a:r>
            <a:r>
              <a:rPr lang="ko-KR" altLang="en-US" sz="1900" b="0" i="0" u="none" strike="noStrike" dirty="0" err="1">
                <a:effectLst/>
                <a:latin typeface="UICTFontTextStyleBody"/>
              </a:rPr>
              <a:t>부분적으로나마</a:t>
            </a:r>
            <a:r>
              <a:rPr lang="ko-KR" altLang="en-US" sz="1900" b="0" i="0" u="none" strike="noStrike" dirty="0">
                <a:effectLst/>
                <a:latin typeface="UICTFontTextStyleBody"/>
              </a:rPr>
              <a:t> 한국 경제를 예상보다 훨씬 끌어올렸습니다</a:t>
            </a:r>
            <a:r>
              <a:rPr lang="en-US" altLang="ko-KR" sz="1900" b="0" i="0" u="none" strike="noStrike" dirty="0">
                <a:effectLst/>
                <a:latin typeface="UICTFontTextStyleBody"/>
              </a:rPr>
              <a:t>.</a:t>
            </a:r>
            <a:endParaRPr lang="ko-KR" altLang="en-US" sz="1900" b="0" i="0" u="none" strike="noStrike" dirty="0">
              <a:effectLst/>
              <a:latin typeface="Aptos" panose="020B0004020202020204" pitchFamily="34" charset="0"/>
            </a:endParaRPr>
          </a:p>
          <a:p>
            <a:pPr>
              <a:lnSpc>
                <a:spcPct val="90000"/>
              </a:lnSpc>
              <a:buFont typeface="Arial" panose="020B0604020202020204" pitchFamily="34" charset="0"/>
              <a:buChar char="•"/>
            </a:pPr>
            <a:r>
              <a:rPr lang="en-US" sz="1900" b="0" i="0" u="none" strike="noStrike" dirty="0">
                <a:effectLst/>
                <a:latin typeface="UICTFontTextStyleBody"/>
              </a:rPr>
              <a:t>But it was managed growth, propelled beyond natural rates and lengths </a:t>
            </a:r>
            <a:r>
              <a:rPr lang="ko-KR" altLang="en-US" sz="1900" b="0" i="0" u="none" strike="noStrike" dirty="0">
                <a:effectLst/>
                <a:latin typeface="UICTFontTextStyleBody"/>
              </a:rPr>
              <a:t>그러나 그것은 자연적인 속도와 </a:t>
            </a:r>
            <a:r>
              <a:rPr lang="ko-KR" altLang="en-US" sz="1900" b="0" i="0" u="none" strike="noStrike" dirty="0" err="1">
                <a:effectLst/>
                <a:latin typeface="UICTFontTextStyleBody"/>
              </a:rPr>
              <a:t>기간를</a:t>
            </a:r>
            <a:r>
              <a:rPr lang="ko-KR" altLang="en-US" sz="1900" b="0" i="0" u="none" strike="noStrike" dirty="0">
                <a:effectLst/>
                <a:latin typeface="UICTFontTextStyleBody"/>
              </a:rPr>
              <a:t> 넘어 추진된 관리된 </a:t>
            </a:r>
            <a:r>
              <a:rPr lang="ko-KR" altLang="en-US" sz="1900" b="0" i="0" u="none" strike="noStrike" dirty="0" err="1">
                <a:effectLst/>
                <a:latin typeface="UICTFontTextStyleBody"/>
              </a:rPr>
              <a:t>성장이었습니</a:t>
            </a:r>
            <a:endParaRPr lang="ko-KR" altLang="en-US" sz="1900" b="0" i="0" u="none" strike="noStrike" dirty="0">
              <a:effectLst/>
              <a:latin typeface="Aptos" panose="020B0004020202020204" pitchFamily="34" charset="0"/>
            </a:endParaRPr>
          </a:p>
        </p:txBody>
      </p:sp>
    </p:spTree>
    <p:extLst>
      <p:ext uri="{BB962C8B-B14F-4D97-AF65-F5344CB8AC3E}">
        <p14:creationId xmlns:p14="http://schemas.microsoft.com/office/powerpoint/2010/main" val="39256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E2BFF-A72B-2A68-6D6B-C74D12CA0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DDEF6-6002-1DF5-8C24-9F3EF2B08C55}"/>
              </a:ext>
            </a:extLst>
          </p:cNvPr>
          <p:cNvSpPr>
            <a:spLocks noGrp="1"/>
          </p:cNvSpPr>
          <p:nvPr>
            <p:ph type="title"/>
          </p:nvPr>
        </p:nvSpPr>
        <p:spPr/>
        <p:txBody>
          <a:bodyPr>
            <a:normAutofit/>
          </a:bodyPr>
          <a:lstStyle/>
          <a:p>
            <a:pPr algn="ctr"/>
            <a:r>
              <a:rPr lang="en-US" sz="3600" dirty="0">
                <a:solidFill>
                  <a:schemeClr val="tx1"/>
                </a:solidFill>
                <a:effectLst/>
                <a:latin typeface="UICTFontTextStyleBody"/>
              </a:rPr>
              <a:t>Korea (and other middle powers) </a:t>
            </a:r>
            <a:br>
              <a:rPr lang="en-US" sz="3600" dirty="0">
                <a:solidFill>
                  <a:schemeClr val="tx1"/>
                </a:solidFill>
                <a:effectLst/>
                <a:latin typeface="UICTFontTextStyleBody"/>
              </a:rPr>
            </a:br>
            <a:r>
              <a:rPr lang="ko-KR" altLang="en-US" sz="3600" dirty="0">
                <a:solidFill>
                  <a:schemeClr val="tx1"/>
                </a:solidFill>
                <a:effectLst/>
                <a:latin typeface="UICTFontTextStyleBody"/>
              </a:rPr>
              <a:t>한국</a:t>
            </a:r>
            <a:r>
              <a:rPr lang="en-US" altLang="ko-KR" sz="3600" dirty="0">
                <a:solidFill>
                  <a:schemeClr val="tx1"/>
                </a:solidFill>
                <a:effectLst/>
                <a:latin typeface="UICTFontTextStyleBody"/>
              </a:rPr>
              <a:t>(</a:t>
            </a:r>
            <a:r>
              <a:rPr lang="ko-KR" altLang="en-US" sz="3600" dirty="0">
                <a:solidFill>
                  <a:schemeClr val="tx1"/>
                </a:solidFill>
                <a:effectLst/>
                <a:latin typeface="UICTFontTextStyleBody"/>
              </a:rPr>
              <a:t>및 기타 중간 강국</a:t>
            </a:r>
            <a:r>
              <a:rPr lang="en-US" altLang="ko-KR" sz="3600" dirty="0">
                <a:solidFill>
                  <a:schemeClr val="tx1"/>
                </a:solidFill>
                <a:effectLst/>
                <a:latin typeface="UICTFontTextStyleBody"/>
              </a:rPr>
              <a:t>)</a:t>
            </a:r>
            <a:br>
              <a:rPr lang="ko-KR" altLang="en-US" sz="2800" dirty="0">
                <a:solidFill>
                  <a:schemeClr val="tx1"/>
                </a:solidFill>
              </a:rPr>
            </a:br>
            <a:endParaRPr lang="en-US" sz="2800" dirty="0">
              <a:solidFill>
                <a:schemeClr val="tx1"/>
              </a:solidFill>
            </a:endParaRPr>
          </a:p>
        </p:txBody>
      </p:sp>
      <p:sp>
        <p:nvSpPr>
          <p:cNvPr id="3" name="Content Placeholder 2">
            <a:extLst>
              <a:ext uri="{FF2B5EF4-FFF2-40B4-BE49-F238E27FC236}">
                <a16:creationId xmlns:a16="http://schemas.microsoft.com/office/drawing/2014/main" id="{4BEA8B12-9AC4-EACB-1390-2C765C2F7FF5}"/>
              </a:ext>
            </a:extLst>
          </p:cNvPr>
          <p:cNvSpPr>
            <a:spLocks noGrp="1"/>
          </p:cNvSpPr>
          <p:nvPr>
            <p:ph idx="1"/>
          </p:nvPr>
        </p:nvSpPr>
        <p:spPr>
          <a:xfrm>
            <a:off x="1141413" y="2666999"/>
            <a:ext cx="9905998" cy="3502447"/>
          </a:xfrm>
        </p:spPr>
        <p:txBody>
          <a:bodyPr>
            <a:noAutofit/>
          </a:bodyPr>
          <a:lstStyle/>
          <a:p>
            <a:pPr algn="l">
              <a:buFont typeface="Arial" panose="020B0604020202020204" pitchFamily="34" charset="0"/>
              <a:buChar char="•"/>
            </a:pPr>
            <a:r>
              <a:rPr lang="en-US" sz="2000" b="0" i="0" u="none" strike="noStrike" dirty="0">
                <a:solidFill>
                  <a:schemeClr val="tx1"/>
                </a:solidFill>
                <a:effectLst/>
                <a:latin typeface="UICTFontTextStyleBody"/>
              </a:rPr>
              <a:t>And has left Korea to deal with consequences ranging from low birth rates to frustrations over an inability to replicate previous rates </a:t>
            </a:r>
          </a:p>
          <a:p>
            <a:pPr algn="l">
              <a:buFont typeface="Arial" panose="020B0604020202020204" pitchFamily="34" charset="0"/>
              <a:buChar char="•"/>
            </a:pPr>
            <a:r>
              <a:rPr lang="ko-KR" altLang="en-US" sz="2000" b="0" i="0" u="none" strike="noStrike" dirty="0">
                <a:solidFill>
                  <a:schemeClr val="tx1"/>
                </a:solidFill>
                <a:effectLst/>
                <a:latin typeface="UICTFontTextStyleBody"/>
              </a:rPr>
              <a:t>그리고 출산율 저하부터 이전 출산율을 재현할 수 없다는 좌절에 이르기까지 다양한 결과들을 한국에게 넘겼습니다</a:t>
            </a:r>
            <a:r>
              <a:rPr lang="en-US" altLang="ko-KR" sz="2000" b="0" i="0" u="none" strike="noStrike" dirty="0">
                <a:solidFill>
                  <a:schemeClr val="tx1"/>
                </a:solidFill>
                <a:effectLst/>
                <a:latin typeface="UICTFontTextStyleBody"/>
              </a:rPr>
              <a:t>.</a:t>
            </a:r>
            <a:endParaRPr lang="ko-KR" altLang="en-US" sz="2000" b="0" i="0" u="none" strike="noStrike" dirty="0">
              <a:solidFill>
                <a:schemeClr val="tx1"/>
              </a:solidFill>
              <a:effectLst/>
              <a:latin typeface="Aptos" panose="020B0004020202020204" pitchFamily="34" charset="0"/>
            </a:endParaRPr>
          </a:p>
          <a:p>
            <a:pPr algn="l">
              <a:buFont typeface="Arial" panose="020B0604020202020204" pitchFamily="34" charset="0"/>
              <a:buChar char="•"/>
            </a:pPr>
            <a:r>
              <a:rPr lang="en-US" sz="2000" b="0" i="0" u="none" strike="noStrike" dirty="0">
                <a:solidFill>
                  <a:schemeClr val="tx1"/>
                </a:solidFill>
                <a:effectLst/>
                <a:latin typeface="UICTFontTextStyleBody"/>
              </a:rPr>
              <a:t>The possibility of a US retreat in China’s has Koreans and other middle powers considering the relevance of the Melian dialogue, or Syngman Rhee’s preferred aphorism about shrimp between whales </a:t>
            </a:r>
          </a:p>
          <a:p>
            <a:pPr algn="l">
              <a:buFont typeface="Arial" panose="020B0604020202020204" pitchFamily="34" charset="0"/>
              <a:buChar char="•"/>
            </a:pPr>
            <a:r>
              <a:rPr lang="ko-KR" altLang="en-US" sz="2000" b="0" i="0" u="none" strike="noStrike" dirty="0">
                <a:solidFill>
                  <a:schemeClr val="tx1"/>
                </a:solidFill>
                <a:effectLst/>
                <a:latin typeface="UICTFontTextStyleBody"/>
              </a:rPr>
              <a:t>미국이 중국에서 철수할 가능성은 한국과 다른 중간 강대국들이 </a:t>
            </a:r>
            <a:r>
              <a:rPr lang="ko-KR" altLang="en-US" sz="2000" b="0" i="0" u="none" strike="noStrike" dirty="0" err="1">
                <a:solidFill>
                  <a:schemeClr val="tx1"/>
                </a:solidFill>
                <a:effectLst/>
                <a:latin typeface="UICTFontTextStyleBody"/>
              </a:rPr>
              <a:t>멜리오다스</a:t>
            </a:r>
            <a:r>
              <a:rPr lang="ko-KR" altLang="en-US" sz="2000" b="0" i="0" u="none" strike="noStrike" dirty="0">
                <a:solidFill>
                  <a:schemeClr val="tx1"/>
                </a:solidFill>
                <a:effectLst/>
                <a:latin typeface="UICTFontTextStyleBody"/>
              </a:rPr>
              <a:t> 대화의 관련성 혹은 이승만 대통령이 선호했던 격언인 </a:t>
            </a:r>
            <a:r>
              <a:rPr lang="en-US" altLang="ko-KR" sz="2000" b="0" i="0" u="none" strike="noStrike" dirty="0">
                <a:solidFill>
                  <a:schemeClr val="tx1"/>
                </a:solidFill>
                <a:effectLst/>
                <a:latin typeface="UICTFontTextStyleBody"/>
              </a:rPr>
              <a:t>"</a:t>
            </a:r>
            <a:r>
              <a:rPr lang="ko-KR" altLang="en-US" sz="2000" b="0" i="0" u="none" strike="noStrike" dirty="0">
                <a:solidFill>
                  <a:schemeClr val="tx1"/>
                </a:solidFill>
                <a:effectLst/>
                <a:latin typeface="UICTFontTextStyleBody"/>
              </a:rPr>
              <a:t>고래싸움에 새우등 터진다</a:t>
            </a:r>
            <a:r>
              <a:rPr lang="en-US" altLang="ko-KR" sz="2000" b="0" i="0" u="none" strike="noStrike" dirty="0">
                <a:solidFill>
                  <a:schemeClr val="tx1"/>
                </a:solidFill>
                <a:effectLst/>
                <a:latin typeface="UICTFontTextStyleBody"/>
              </a:rPr>
              <a:t>" </a:t>
            </a:r>
            <a:r>
              <a:rPr lang="ko-KR" altLang="en-US" sz="2000" b="0" i="0" u="none" strike="noStrike" dirty="0">
                <a:solidFill>
                  <a:schemeClr val="tx1"/>
                </a:solidFill>
                <a:effectLst/>
                <a:latin typeface="UICTFontTextStyleBody"/>
              </a:rPr>
              <a:t>등을 고려하게 만들었습니다</a:t>
            </a:r>
            <a:r>
              <a:rPr lang="en-US" altLang="ko-KR" sz="2000" b="0" i="0" u="none" strike="noStrike" dirty="0">
                <a:solidFill>
                  <a:schemeClr val="tx1"/>
                </a:solidFill>
                <a:effectLst/>
                <a:latin typeface="UICTFontTextStyleBody"/>
              </a:rPr>
              <a:t>.</a:t>
            </a:r>
            <a:endParaRPr lang="ko-KR" altLang="en-US" sz="2000" b="0" i="0" u="none" strike="noStrike" dirty="0">
              <a:solidFill>
                <a:schemeClr val="tx1"/>
              </a:solidFill>
              <a:effectLst/>
              <a:latin typeface="Aptos" panose="020B0004020202020204" pitchFamily="34" charset="0"/>
            </a:endParaRPr>
          </a:p>
          <a:p>
            <a:pPr>
              <a:buNone/>
            </a:pPr>
            <a:br>
              <a:rPr lang="ko-KR" altLang="en-US" sz="2000" dirty="0"/>
            </a:br>
            <a:endParaRPr lang="ko-KR" altLang="en-US" sz="2400" b="0" i="0" u="none" strike="noStrike" dirty="0">
              <a:solidFill>
                <a:schemeClr val="tx1"/>
              </a:solidFill>
              <a:effectLst/>
              <a:latin typeface="Aptos" panose="020B0004020202020204" pitchFamily="34" charset="0"/>
            </a:endParaRPr>
          </a:p>
        </p:txBody>
      </p:sp>
    </p:spTree>
    <p:extLst>
      <p:ext uri="{BB962C8B-B14F-4D97-AF65-F5344CB8AC3E}">
        <p14:creationId xmlns:p14="http://schemas.microsoft.com/office/powerpoint/2010/main" val="156932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8E21-13B6-FBBE-435F-FE24DD9CB425}"/>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The Melian Dialogue</a:t>
            </a:r>
          </a:p>
        </p:txBody>
      </p:sp>
      <p:sp>
        <p:nvSpPr>
          <p:cNvPr id="3" name="Content Placeholder 2">
            <a:extLst>
              <a:ext uri="{FF2B5EF4-FFF2-40B4-BE49-F238E27FC236}">
                <a16:creationId xmlns:a16="http://schemas.microsoft.com/office/drawing/2014/main" id="{F4520440-2870-4441-182D-96AE16E06AB4}"/>
              </a:ext>
            </a:extLst>
          </p:cNvPr>
          <p:cNvSpPr>
            <a:spLocks noGrp="1"/>
          </p:cNvSpPr>
          <p:nvPr>
            <p:ph idx="1"/>
          </p:nvPr>
        </p:nvSpPr>
        <p:spPr>
          <a:xfrm>
            <a:off x="1751012" y="5516211"/>
            <a:ext cx="8676222" cy="722243"/>
          </a:xfrm>
        </p:spPr>
        <p:txBody>
          <a:bodyPr vert="horz" lIns="91440" tIns="45720" rIns="91440" bIns="45720" rtlCol="0" anchor="t">
            <a:normAutofit/>
          </a:bodyPr>
          <a:lstStyle/>
          <a:p>
            <a:pPr marL="0" indent="0" algn="ctr">
              <a:buNone/>
            </a:pPr>
            <a:r>
              <a:rPr lang="en-US" sz="2100" b="0" i="0">
                <a:gradFill flip="none" rotWithShape="1">
                  <a:gsLst>
                    <a:gs pos="0">
                      <a:schemeClr val="tx1"/>
                    </a:gs>
                    <a:gs pos="100000">
                      <a:schemeClr val="tx1">
                        <a:lumMod val="75000"/>
                      </a:schemeClr>
                    </a:gs>
                  </a:gsLst>
                  <a:lin ang="5400000" scaled="0"/>
                  <a:tileRect/>
                </a:gradFill>
              </a:rPr>
              <a:t>“the strong do what they can and the weak suffer what they must”</a:t>
            </a:r>
            <a:endParaRPr lang="en-US" sz="2100">
              <a:gradFill flip="none" rotWithShape="1">
                <a:gsLst>
                  <a:gs pos="0">
                    <a:schemeClr val="tx1"/>
                  </a:gs>
                  <a:gs pos="100000">
                    <a:schemeClr val="tx1">
                      <a:lumMod val="75000"/>
                    </a:schemeClr>
                  </a:gs>
                </a:gsLst>
                <a:lin ang="5400000" scaled="0"/>
                <a:tileRect/>
              </a:gradFill>
            </a:endParaRPr>
          </a:p>
        </p:txBody>
      </p:sp>
      <p:pic>
        <p:nvPicPr>
          <p:cNvPr id="6146" name="Picture 2" descr="Does Might Make Right? The Melian Dialogue of Thucydides | TheCollector">
            <a:extLst>
              <a:ext uri="{FF2B5EF4-FFF2-40B4-BE49-F238E27FC236}">
                <a16:creationId xmlns:a16="http://schemas.microsoft.com/office/drawing/2014/main" id="{378321DB-13B4-E049-0AF1-19099D59A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85" b="32451"/>
          <a:stretch/>
        </p:blipFill>
        <p:spPr bwMode="auto">
          <a:xfrm>
            <a:off x="20" y="10"/>
            <a:ext cx="12191980" cy="427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CA01-9740-DC1E-2EA8-494E22E761C3}"/>
              </a:ext>
            </a:extLst>
          </p:cNvPr>
          <p:cNvSpPr>
            <a:spLocks noGrp="1"/>
          </p:cNvSpPr>
          <p:nvPr>
            <p:ph type="title"/>
          </p:nvPr>
        </p:nvSpPr>
        <p:spPr>
          <a:xfrm>
            <a:off x="643192" y="609600"/>
            <a:ext cx="3643674" cy="1905000"/>
          </a:xfrm>
        </p:spPr>
        <p:txBody>
          <a:bodyPr>
            <a:normAutofit/>
          </a:bodyPr>
          <a:lstStyle/>
          <a:p>
            <a:r>
              <a:rPr lang="en-US" sz="2800"/>
              <a:t>Syngman </a:t>
            </a:r>
            <a:br>
              <a:rPr lang="en-US" sz="2800"/>
            </a:br>
            <a:r>
              <a:rPr lang="en-US" sz="2800"/>
              <a:t>Rhee’s favorite Aphorism</a:t>
            </a:r>
          </a:p>
        </p:txBody>
      </p:sp>
      <p:sp>
        <p:nvSpPr>
          <p:cNvPr id="3" name="Content Placeholder 2">
            <a:extLst>
              <a:ext uri="{FF2B5EF4-FFF2-40B4-BE49-F238E27FC236}">
                <a16:creationId xmlns:a16="http://schemas.microsoft.com/office/drawing/2014/main" id="{7038FA3E-64A9-E208-F5F1-8BF23382854D}"/>
              </a:ext>
            </a:extLst>
          </p:cNvPr>
          <p:cNvSpPr>
            <a:spLocks noGrp="1"/>
          </p:cNvSpPr>
          <p:nvPr>
            <p:ph idx="1"/>
          </p:nvPr>
        </p:nvSpPr>
        <p:spPr>
          <a:xfrm>
            <a:off x="643192" y="2666999"/>
            <a:ext cx="3643674" cy="3216276"/>
          </a:xfrm>
        </p:spPr>
        <p:txBody>
          <a:bodyPr anchor="t">
            <a:normAutofit/>
          </a:bodyPr>
          <a:lstStyle/>
          <a:p>
            <a:r>
              <a:rPr lang="ko-KR" altLang="en-US" sz="2800" b="0" i="0" dirty="0">
                <a:effectLst/>
                <a:latin typeface="Times New Roman" panose="02020603050405020304" pitchFamily="18" charset="0"/>
                <a:cs typeface="Times New Roman" panose="02020603050405020304" pitchFamily="18" charset="0"/>
              </a:rPr>
              <a:t>고래 싸움에 새우등 터진다</a:t>
            </a:r>
            <a:endParaRPr lang="en-US" altLang="ko-KR" sz="2800" b="0" i="0" dirty="0">
              <a:effectLst/>
              <a:latin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cs typeface="Times New Roman" panose="02020603050405020304" pitchFamily="18" charset="0"/>
              </a:rPr>
              <a:t>A shrimp’s back is broken when whales fight</a:t>
            </a:r>
            <a:endParaRPr lang="en-US" sz="2800" dirty="0">
              <a:latin typeface="Times New Roman" panose="02020603050405020304" pitchFamily="18" charset="0"/>
              <a:cs typeface="Times New Roman" panose="02020603050405020304" pitchFamily="18" charset="0"/>
            </a:endParaRPr>
          </a:p>
        </p:txBody>
      </p:sp>
      <p:pic>
        <p:nvPicPr>
          <p:cNvPr id="7170" name="Picture 2" descr="Amazon.com: Historic Framed Print, Dr. Syngman Rhee, Com'l., 17-7/8&quot; x  21-7/8&quot;: Posters &amp; Prints">
            <a:extLst>
              <a:ext uri="{FF2B5EF4-FFF2-40B4-BE49-F238E27FC236}">
                <a16:creationId xmlns:a16="http://schemas.microsoft.com/office/drawing/2014/main" id="{A55366B8-50B8-60D5-6014-3478B07FF6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31175" y="645106"/>
            <a:ext cx="4316271"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8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964D-32CE-7947-A0CE-84DD931E0BE3}"/>
              </a:ext>
            </a:extLst>
          </p:cNvPr>
          <p:cNvSpPr>
            <a:spLocks noGrp="1"/>
          </p:cNvSpPr>
          <p:nvPr>
            <p:ph type="title"/>
          </p:nvPr>
        </p:nvSpPr>
        <p:spPr/>
        <p:txBody>
          <a:bodyPr>
            <a:normAutofit/>
          </a:bodyPr>
          <a:lstStyle/>
          <a:p>
            <a:pPr algn="ctr"/>
            <a:r>
              <a:rPr lang="en-US" dirty="0">
                <a:solidFill>
                  <a:schemeClr val="tx1"/>
                </a:solidFill>
                <a:effectLst/>
                <a:latin typeface="UICTFontTextStyleBody"/>
              </a:rPr>
              <a:t>The new era is not all bad </a:t>
            </a:r>
            <a:br>
              <a:rPr lang="en-US" dirty="0">
                <a:solidFill>
                  <a:schemeClr val="tx1"/>
                </a:solidFill>
                <a:effectLst/>
                <a:latin typeface="UICTFontTextStyleBody"/>
              </a:rPr>
            </a:br>
            <a:r>
              <a:rPr lang="ko-KR" altLang="en-US" dirty="0">
                <a:solidFill>
                  <a:schemeClr val="tx1"/>
                </a:solidFill>
                <a:effectLst/>
                <a:latin typeface="UICTFontTextStyleBody"/>
              </a:rPr>
              <a:t>새로운 시대의 전망이 다 암울한 것은 아니다</a:t>
            </a:r>
            <a:br>
              <a:rPr lang="ko-KR" alt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479089FF-BEC1-4558-4FA6-3FF9790BFC01}"/>
              </a:ext>
            </a:extLst>
          </p:cNvPr>
          <p:cNvSpPr>
            <a:spLocks noGrp="1"/>
          </p:cNvSpPr>
          <p:nvPr>
            <p:ph idx="1"/>
          </p:nvPr>
        </p:nvSpPr>
        <p:spPr>
          <a:xfrm>
            <a:off x="1141413" y="2148289"/>
            <a:ext cx="9905998" cy="3642911"/>
          </a:xfrm>
        </p:spPr>
        <p:txBody>
          <a:bodyPr>
            <a:normAutofit/>
          </a:bodyPr>
          <a:lstStyle/>
          <a:p>
            <a:pPr algn="l">
              <a:buFont typeface="Arial" panose="020B0604020202020204" pitchFamily="34" charset="0"/>
              <a:buChar char="•"/>
            </a:pPr>
            <a:r>
              <a:rPr lang="en-US" b="0" i="0" u="none" strike="noStrike" dirty="0">
                <a:solidFill>
                  <a:schemeClr val="tx1"/>
                </a:solidFill>
                <a:effectLst/>
                <a:latin typeface="UICTFontTextStyleBody"/>
              </a:rPr>
              <a:t>Realistic appraisals of great powers </a:t>
            </a:r>
          </a:p>
          <a:p>
            <a:pPr algn="l">
              <a:buFont typeface="Arial" panose="020B0604020202020204" pitchFamily="34" charset="0"/>
              <a:buChar char="•"/>
            </a:pPr>
            <a:r>
              <a:rPr lang="ko-KR" altLang="en-US" b="0" i="0" u="none" strike="noStrike" dirty="0">
                <a:solidFill>
                  <a:schemeClr val="tx1"/>
                </a:solidFill>
                <a:effectLst/>
                <a:latin typeface="UICTFontTextStyleBody"/>
              </a:rPr>
              <a:t>강대국에 대한 현실적인 평가</a:t>
            </a:r>
            <a:endParaRPr lang="ko-KR" altLang="en-US" b="0" i="0" u="none" strike="noStrike" dirty="0">
              <a:solidFill>
                <a:schemeClr val="tx1"/>
              </a:solidFill>
              <a:effectLst/>
              <a:latin typeface="Aptos" panose="020B0004020202020204" pitchFamily="34" charset="0"/>
            </a:endParaRPr>
          </a:p>
          <a:p>
            <a:pPr algn="l">
              <a:buFont typeface="Arial" panose="020B0604020202020204" pitchFamily="34" charset="0"/>
              <a:buChar char="•"/>
            </a:pPr>
            <a:r>
              <a:rPr lang="en-US" b="0" i="0" u="none" strike="noStrike" dirty="0">
                <a:solidFill>
                  <a:schemeClr val="tx1"/>
                </a:solidFill>
                <a:effectLst/>
                <a:latin typeface="UICTFontTextStyleBody"/>
              </a:rPr>
              <a:t>The US could not have borne that burden forever </a:t>
            </a:r>
          </a:p>
          <a:p>
            <a:pPr algn="l">
              <a:buFont typeface="Arial" panose="020B0604020202020204" pitchFamily="34" charset="0"/>
              <a:buChar char="•"/>
            </a:pPr>
            <a:r>
              <a:rPr lang="ko-KR" altLang="en-US" b="0" i="0" u="none" strike="noStrike" dirty="0">
                <a:solidFill>
                  <a:schemeClr val="tx1"/>
                </a:solidFill>
                <a:effectLst/>
                <a:latin typeface="UICTFontTextStyleBody"/>
              </a:rPr>
              <a:t>미국은 그 부담을 영원히 감당할 수 없었을 것이다</a:t>
            </a:r>
            <a:r>
              <a:rPr lang="en-US" altLang="ko-KR" b="0" i="0" u="none" strike="noStrike" dirty="0">
                <a:solidFill>
                  <a:schemeClr val="tx1"/>
                </a:solidFill>
                <a:effectLst/>
                <a:latin typeface="UICTFontTextStyleBody"/>
              </a:rPr>
              <a:t>.</a:t>
            </a:r>
            <a:endParaRPr lang="ko-KR" altLang="en-US" b="0" i="0" u="none" strike="noStrike" dirty="0">
              <a:solidFill>
                <a:schemeClr val="tx1"/>
              </a:solidFill>
              <a:effectLst/>
              <a:latin typeface="Aptos" panose="020B0004020202020204" pitchFamily="34" charset="0"/>
            </a:endParaRPr>
          </a:p>
          <a:p>
            <a:pPr algn="l">
              <a:buFont typeface="Arial" panose="020B0604020202020204" pitchFamily="34" charset="0"/>
              <a:buChar char="•"/>
            </a:pPr>
            <a:r>
              <a:rPr lang="en-US" b="0" i="0" u="none" strike="noStrike" dirty="0">
                <a:solidFill>
                  <a:schemeClr val="tx1"/>
                </a:solidFill>
                <a:effectLst/>
                <a:latin typeface="UICTFontTextStyleBody"/>
              </a:rPr>
              <a:t>The exploration of community and its relation to individual freedom — something classical liberalism never cast as opposites </a:t>
            </a:r>
          </a:p>
          <a:p>
            <a:pPr algn="l">
              <a:buFont typeface="Arial" panose="020B0604020202020204" pitchFamily="34" charset="0"/>
              <a:buChar char="•"/>
            </a:pPr>
            <a:r>
              <a:rPr lang="ko-KR" altLang="en-US" b="0" i="0" u="none" strike="noStrike" dirty="0">
                <a:solidFill>
                  <a:schemeClr val="tx1"/>
                </a:solidFill>
                <a:effectLst/>
                <a:latin typeface="UICTFontTextStyleBody"/>
              </a:rPr>
              <a:t>공동체에 대한 탐구와 개인의 자유와의 관계 </a:t>
            </a:r>
            <a:r>
              <a:rPr lang="en-US" altLang="ko-KR" b="0" i="0" u="none" strike="noStrike" dirty="0">
                <a:solidFill>
                  <a:schemeClr val="tx1"/>
                </a:solidFill>
                <a:effectLst/>
                <a:latin typeface="UICTFontTextStyleBody"/>
              </a:rPr>
              <a:t>— </a:t>
            </a:r>
            <a:r>
              <a:rPr lang="ko-KR" altLang="en-US" b="0" i="0" u="none" strike="noStrike" dirty="0">
                <a:solidFill>
                  <a:schemeClr val="tx1"/>
                </a:solidFill>
                <a:effectLst/>
                <a:latin typeface="UICTFontTextStyleBody"/>
              </a:rPr>
              <a:t>고전적 자유주의가 결코 반대하지 않았던 </a:t>
            </a:r>
            <a:r>
              <a:rPr lang="ko-KR" altLang="en-US" b="0" i="0" u="none" strike="noStrike" dirty="0">
                <a:solidFill>
                  <a:srgbClr val="212121"/>
                </a:solidFill>
                <a:effectLst/>
                <a:latin typeface="UICTFontTextStyleBody"/>
              </a:rPr>
              <a:t>것</a:t>
            </a:r>
            <a:endParaRPr lang="ko-KR" altLang="en-US" b="0" i="0" u="none" strike="noStrike" dirty="0">
              <a:solidFill>
                <a:srgbClr val="212121"/>
              </a:solidFill>
              <a:effectLst/>
              <a:latin typeface="Aptos" panose="020B0004020202020204" pitchFamily="34" charset="0"/>
            </a:endParaRPr>
          </a:p>
          <a:p>
            <a:endParaRPr lang="en-US" dirty="0"/>
          </a:p>
        </p:txBody>
      </p:sp>
    </p:spTree>
    <p:extLst>
      <p:ext uri="{BB962C8B-B14F-4D97-AF65-F5344CB8AC3E}">
        <p14:creationId xmlns:p14="http://schemas.microsoft.com/office/powerpoint/2010/main" val="58101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47ADC-1BA1-A889-8C01-9E15C62B5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985E7-C84D-1C84-834C-182467AA5DFA}"/>
              </a:ext>
            </a:extLst>
          </p:cNvPr>
          <p:cNvSpPr>
            <a:spLocks noGrp="1"/>
          </p:cNvSpPr>
          <p:nvPr>
            <p:ph type="title"/>
          </p:nvPr>
        </p:nvSpPr>
        <p:spPr/>
        <p:txBody>
          <a:bodyPr>
            <a:normAutofit/>
          </a:bodyPr>
          <a:lstStyle/>
          <a:p>
            <a:pPr algn="ctr"/>
            <a:r>
              <a:rPr lang="en-US" dirty="0">
                <a:solidFill>
                  <a:schemeClr val="tx1"/>
                </a:solidFill>
                <a:effectLst/>
                <a:latin typeface="UICTFontTextStyleBody"/>
              </a:rPr>
              <a:t>The new era is not all bad </a:t>
            </a:r>
            <a:br>
              <a:rPr lang="en-US" dirty="0">
                <a:solidFill>
                  <a:schemeClr val="tx1"/>
                </a:solidFill>
                <a:effectLst/>
                <a:latin typeface="UICTFontTextStyleBody"/>
              </a:rPr>
            </a:br>
            <a:r>
              <a:rPr lang="ko-KR" altLang="en-US" dirty="0">
                <a:solidFill>
                  <a:schemeClr val="tx1"/>
                </a:solidFill>
                <a:effectLst/>
                <a:latin typeface="UICTFontTextStyleBody"/>
              </a:rPr>
              <a:t>새로운 시대의 전망이 다 암울한 것은 아니다</a:t>
            </a:r>
            <a:br>
              <a:rPr lang="ko-KR" alt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C653A434-A3A1-256F-31A8-FA66D79DD20E}"/>
              </a:ext>
            </a:extLst>
          </p:cNvPr>
          <p:cNvSpPr>
            <a:spLocks noGrp="1"/>
          </p:cNvSpPr>
          <p:nvPr>
            <p:ph idx="1"/>
          </p:nvPr>
        </p:nvSpPr>
        <p:spPr>
          <a:xfrm>
            <a:off x="1141413" y="2148289"/>
            <a:ext cx="9905998" cy="3642911"/>
          </a:xfrm>
        </p:spPr>
        <p:txBody>
          <a:bodyPr>
            <a:normAutofit/>
          </a:bodyPr>
          <a:lstStyle/>
          <a:p>
            <a:pPr algn="l">
              <a:buFont typeface="Arial" panose="020B0604020202020204" pitchFamily="34" charset="0"/>
              <a:buChar char="•"/>
            </a:pPr>
            <a:r>
              <a:rPr lang="en-US" sz="2400" b="0" i="0" u="none" strike="noStrike" dirty="0">
                <a:solidFill>
                  <a:schemeClr val="tx1"/>
                </a:solidFill>
                <a:effectLst/>
                <a:latin typeface="Times New Roman" panose="02020603050405020304" pitchFamily="18" charset="0"/>
                <a:cs typeface="Times New Roman" panose="02020603050405020304" pitchFamily="18" charset="0"/>
              </a:rPr>
              <a:t>Russian missteps in Ukraine and Chinese economic stagnation show that authoritarian powers don’t have all the answers — </a:t>
            </a:r>
            <a:r>
              <a:rPr lang="ko-KR" altLang="en-US" sz="2400" b="0" i="0" u="none" strike="noStrike" dirty="0">
                <a:solidFill>
                  <a:schemeClr val="tx1"/>
                </a:solidFill>
                <a:effectLst/>
                <a:latin typeface="Times New Roman" panose="02020603050405020304" pitchFamily="18" charset="0"/>
                <a:cs typeface="Times New Roman" panose="02020603050405020304" pitchFamily="18" charset="0"/>
              </a:rPr>
              <a:t>우크라이나에서의 러시아의 실수와 중국의 경제 침체는 권위주의 국가가 모든 답을 가지고 있지 않다는 것을 보여줍니다</a:t>
            </a:r>
            <a:r>
              <a:rPr lang="en-US" altLang="ko-KR" sz="2400" b="0" i="0" u="none" strike="noStrike" dirty="0">
                <a:solidFill>
                  <a:schemeClr val="tx1"/>
                </a:solidFill>
                <a:effectLst/>
                <a:latin typeface="Times New Roman" panose="02020603050405020304" pitchFamily="18" charset="0"/>
                <a:cs typeface="Times New Roman" panose="02020603050405020304" pitchFamily="18" charset="0"/>
              </a:rPr>
              <a:t>.</a:t>
            </a:r>
            <a:endParaRPr lang="ko-KR" altLang="en-US" sz="2400" b="0" i="0" u="none" strike="noStrike" dirty="0">
              <a:solidFill>
                <a:schemeClr val="tx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u="none" strike="noStrike" dirty="0">
                <a:solidFill>
                  <a:schemeClr val="tx1"/>
                </a:solidFill>
                <a:effectLst/>
                <a:latin typeface="Times New Roman" panose="02020603050405020304" pitchFamily="18" charset="0"/>
                <a:cs typeface="Times New Roman" panose="02020603050405020304" pitchFamily="18" charset="0"/>
              </a:rPr>
              <a:t>And many who have seen their ways have a new appreciation for liberty — </a:t>
            </a:r>
            <a:r>
              <a:rPr lang="ko-KR" altLang="en-US" sz="2400" b="0" i="0" u="none" strike="noStrike" dirty="0">
                <a:solidFill>
                  <a:schemeClr val="tx1"/>
                </a:solidFill>
                <a:effectLst/>
                <a:latin typeface="Times New Roman" panose="02020603050405020304" pitchFamily="18" charset="0"/>
                <a:cs typeface="Times New Roman" panose="02020603050405020304" pitchFamily="18" charset="0"/>
              </a:rPr>
              <a:t>그리고 그러한 결과들을 목도한 많은 사람들은 </a:t>
            </a:r>
            <a:r>
              <a:rPr lang="en-US" altLang="ko-KR" sz="2400" b="0" i="0" u="none" strike="noStrike" dirty="0">
                <a:solidFill>
                  <a:schemeClr val="tx1"/>
                </a:solidFill>
                <a:effectLst/>
                <a:latin typeface="Times New Roman" panose="02020603050405020304" pitchFamily="18" charset="0"/>
                <a:cs typeface="Times New Roman" panose="02020603050405020304" pitchFamily="18" charset="0"/>
              </a:rPr>
              <a:t>"</a:t>
            </a:r>
            <a:r>
              <a:rPr lang="ko-KR" altLang="en-US" sz="2400" b="0" i="0" u="none" strike="noStrike" dirty="0">
                <a:solidFill>
                  <a:schemeClr val="tx1"/>
                </a:solidFill>
                <a:effectLst/>
                <a:latin typeface="Times New Roman" panose="02020603050405020304" pitchFamily="18" charset="0"/>
                <a:cs typeface="Times New Roman" panose="02020603050405020304" pitchFamily="18" charset="0"/>
              </a:rPr>
              <a:t>자유</a:t>
            </a:r>
            <a:r>
              <a:rPr lang="en-US" altLang="ko-KR" sz="2400" b="0" i="0" u="none" strike="noStrike" dirty="0">
                <a:solidFill>
                  <a:schemeClr val="tx1"/>
                </a:solidFill>
                <a:effectLst/>
                <a:latin typeface="Times New Roman" panose="02020603050405020304" pitchFamily="18" charset="0"/>
                <a:cs typeface="Times New Roman" panose="02020603050405020304" pitchFamily="18" charset="0"/>
              </a:rPr>
              <a:t>"</a:t>
            </a:r>
            <a:r>
              <a:rPr lang="ko-KR" altLang="en-US" sz="2400" b="0" i="0" u="none" strike="noStrike" dirty="0" err="1">
                <a:solidFill>
                  <a:schemeClr val="tx1"/>
                </a:solidFill>
                <a:effectLst/>
                <a:latin typeface="Times New Roman" panose="02020603050405020304" pitchFamily="18" charset="0"/>
                <a:cs typeface="Times New Roman" panose="02020603050405020304" pitchFamily="18" charset="0"/>
              </a:rPr>
              <a:t>에</a:t>
            </a:r>
            <a:r>
              <a:rPr lang="ko-KR" altLang="en-US" sz="2400" b="0" i="0" u="none" strike="noStrike" dirty="0">
                <a:solidFill>
                  <a:schemeClr val="tx1"/>
                </a:solidFill>
                <a:effectLst/>
                <a:latin typeface="Times New Roman" panose="02020603050405020304" pitchFamily="18" charset="0"/>
                <a:cs typeface="Times New Roman" panose="02020603050405020304" pitchFamily="18" charset="0"/>
              </a:rPr>
              <a:t> 대한 새로운 긍정적인 인식을 갖게 되었습니다</a:t>
            </a:r>
            <a:r>
              <a:rPr lang="en-US" altLang="ko-KR" sz="2400" b="0" i="0" u="none" strike="noStrike" dirty="0">
                <a:solidFill>
                  <a:schemeClr val="tx1"/>
                </a:solidFill>
                <a:effectLst/>
                <a:latin typeface="Times New Roman" panose="02020603050405020304" pitchFamily="18" charset="0"/>
                <a:cs typeface="Times New Roman" panose="02020603050405020304" pitchFamily="18" charset="0"/>
              </a:rPr>
              <a:t>.</a:t>
            </a:r>
            <a:endParaRPr lang="ko-KR" altLang="en-US" sz="2400" b="0" i="0" u="none" strike="noStrike"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17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CD6F-3773-F901-0FDD-298C207AEFF2}"/>
              </a:ext>
            </a:extLst>
          </p:cNvPr>
          <p:cNvSpPr>
            <a:spLocks noGrp="1"/>
          </p:cNvSpPr>
          <p:nvPr>
            <p:ph type="title"/>
          </p:nvPr>
        </p:nvSpPr>
        <p:spPr/>
        <p:txBody>
          <a:bodyPr>
            <a:normAutofit/>
          </a:bodyPr>
          <a:lstStyle/>
          <a:p>
            <a:pPr algn="ctr"/>
            <a:r>
              <a:rPr lang="en-US" dirty="0">
                <a:solidFill>
                  <a:schemeClr val="tx1"/>
                </a:solidFill>
                <a:effectLst/>
                <a:latin typeface="UICTFontTextStyleBody"/>
              </a:rPr>
              <a:t>Classical liberals </a:t>
            </a:r>
            <a:br>
              <a:rPr lang="en-US" dirty="0">
                <a:solidFill>
                  <a:schemeClr val="tx1"/>
                </a:solidFill>
                <a:effectLst/>
                <a:latin typeface="UICTFontTextStyleBody"/>
              </a:rPr>
            </a:br>
            <a:r>
              <a:rPr lang="ko-KR" altLang="en-US" dirty="0">
                <a:solidFill>
                  <a:schemeClr val="tx1"/>
                </a:solidFill>
                <a:effectLst/>
                <a:latin typeface="UICTFontTextStyleBody"/>
              </a:rPr>
              <a:t>고전적 자유주의자들</a:t>
            </a:r>
            <a:br>
              <a:rPr lang="ko-KR" alt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DD3DEB1C-0346-B99F-BE1C-238073249373}"/>
              </a:ext>
            </a:extLst>
          </p:cNvPr>
          <p:cNvSpPr>
            <a:spLocks noGrp="1"/>
          </p:cNvSpPr>
          <p:nvPr>
            <p:ph idx="1"/>
          </p:nvPr>
        </p:nvSpPr>
        <p:spPr>
          <a:xfrm>
            <a:off x="1141413" y="2115239"/>
            <a:ext cx="9905998" cy="4439797"/>
          </a:xfrm>
        </p:spPr>
        <p:txBody>
          <a:bodyPr/>
          <a:lstStyle/>
          <a:p>
            <a:pPr algn="l">
              <a:buFont typeface="Arial" panose="020B0604020202020204" pitchFamily="34" charset="0"/>
              <a:buChar char="•"/>
            </a:pPr>
            <a:r>
              <a:rPr lang="en-US" b="0" i="0" u="none" strike="noStrike" dirty="0">
                <a:solidFill>
                  <a:schemeClr val="tx1"/>
                </a:solidFill>
                <a:effectLst/>
                <a:latin typeface="UICTFontTextStyleBody"/>
              </a:rPr>
              <a:t>Accept that change has come and that many ideas aren’t accepted </a:t>
            </a:r>
          </a:p>
          <a:p>
            <a:pPr algn="l">
              <a:buFont typeface="Arial" panose="020B0604020202020204" pitchFamily="34" charset="0"/>
              <a:buChar char="•"/>
            </a:pPr>
            <a:r>
              <a:rPr lang="ko-KR" altLang="en-US" b="0" i="0" u="none" strike="noStrike" dirty="0">
                <a:solidFill>
                  <a:schemeClr val="tx1"/>
                </a:solidFill>
                <a:effectLst/>
                <a:latin typeface="UICTFontTextStyleBody"/>
              </a:rPr>
              <a:t>변화가 왔다는 사실과 많은 아이디어가 받아들여지지 않는다는 사실을 받아들인다</a:t>
            </a:r>
            <a:r>
              <a:rPr lang="en-US" altLang="ko-KR" b="0" i="0" u="none" strike="noStrike" dirty="0">
                <a:solidFill>
                  <a:schemeClr val="tx1"/>
                </a:solidFill>
                <a:effectLst/>
                <a:latin typeface="UICTFontTextStyleBody"/>
              </a:rPr>
              <a:t>.</a:t>
            </a:r>
            <a:endParaRPr lang="ko-KR" altLang="en-US" b="0" i="0" u="none" strike="noStrike" dirty="0">
              <a:solidFill>
                <a:schemeClr val="tx1"/>
              </a:solidFill>
              <a:effectLst/>
              <a:latin typeface="Aptos" panose="020B0004020202020204" pitchFamily="34" charset="0"/>
            </a:endParaRPr>
          </a:p>
          <a:p>
            <a:pPr algn="l">
              <a:buFont typeface="Arial" panose="020B0604020202020204" pitchFamily="34" charset="0"/>
              <a:buChar char="•"/>
            </a:pPr>
            <a:r>
              <a:rPr lang="en-US" b="0" i="0" u="none" strike="noStrike" dirty="0">
                <a:solidFill>
                  <a:schemeClr val="tx1"/>
                </a:solidFill>
                <a:effectLst/>
                <a:latin typeface="UICTFontTextStyleBody"/>
              </a:rPr>
              <a:t>And that some indeed should have evolved </a:t>
            </a:r>
          </a:p>
          <a:p>
            <a:pPr algn="l">
              <a:buFont typeface="Arial" panose="020B0604020202020204" pitchFamily="34" charset="0"/>
              <a:buChar char="•"/>
            </a:pPr>
            <a:r>
              <a:rPr lang="ko-KR" altLang="en-US" b="0" i="0" u="none" strike="noStrike" dirty="0">
                <a:solidFill>
                  <a:schemeClr val="tx1"/>
                </a:solidFill>
                <a:effectLst/>
                <a:latin typeface="UICTFontTextStyleBody"/>
              </a:rPr>
              <a:t>그리고 어떤 아이디어는 실제로 </a:t>
            </a:r>
            <a:r>
              <a:rPr lang="ko-KR" altLang="en-US" b="0" i="0" u="none" strike="noStrike" dirty="0" err="1">
                <a:solidFill>
                  <a:schemeClr val="tx1"/>
                </a:solidFill>
                <a:effectLst/>
                <a:latin typeface="UICTFontTextStyleBody"/>
              </a:rPr>
              <a:t>진화했어야</a:t>
            </a:r>
            <a:r>
              <a:rPr lang="ko-KR" altLang="en-US" b="0" i="0" u="none" strike="noStrike" dirty="0">
                <a:solidFill>
                  <a:schemeClr val="tx1"/>
                </a:solidFill>
                <a:effectLst/>
                <a:latin typeface="UICTFontTextStyleBody"/>
              </a:rPr>
              <a:t> 합니다</a:t>
            </a:r>
            <a:r>
              <a:rPr lang="en-US" altLang="ko-KR" b="0" i="0" u="none" strike="noStrike" dirty="0">
                <a:solidFill>
                  <a:schemeClr val="tx1"/>
                </a:solidFill>
                <a:effectLst/>
                <a:latin typeface="UICTFontTextStyleBody"/>
              </a:rPr>
              <a:t>.</a:t>
            </a:r>
            <a:endParaRPr lang="ko-KR" altLang="en-US" b="0" i="0" u="none" strike="noStrike" dirty="0">
              <a:solidFill>
                <a:schemeClr val="tx1"/>
              </a:solidFill>
              <a:effectLst/>
              <a:latin typeface="Aptos" panose="020B0004020202020204" pitchFamily="34" charset="0"/>
            </a:endParaRPr>
          </a:p>
          <a:p>
            <a:pPr algn="l">
              <a:buFont typeface="Arial" panose="020B0604020202020204" pitchFamily="34" charset="0"/>
              <a:buChar char="•"/>
            </a:pPr>
            <a:r>
              <a:rPr lang="en-US" b="0" i="0" u="none" strike="noStrike" dirty="0">
                <a:solidFill>
                  <a:schemeClr val="tx1"/>
                </a:solidFill>
                <a:effectLst/>
                <a:latin typeface="UICTFontTextStyleBody"/>
              </a:rPr>
              <a:t>Milton Friedman’s quote about poverty holds true </a:t>
            </a:r>
          </a:p>
          <a:p>
            <a:pPr algn="l">
              <a:buFont typeface="Arial" panose="020B0604020202020204" pitchFamily="34" charset="0"/>
              <a:buChar char="•"/>
            </a:pPr>
            <a:r>
              <a:rPr lang="ko-KR" altLang="en-US" b="0" i="0" u="none" strike="noStrike" dirty="0">
                <a:solidFill>
                  <a:schemeClr val="tx1"/>
                </a:solidFill>
                <a:effectLst/>
                <a:latin typeface="UICTFontTextStyleBody"/>
              </a:rPr>
              <a:t>밀턴 </a:t>
            </a:r>
            <a:r>
              <a:rPr lang="ko-KR" altLang="en-US" b="0" i="0" u="none" strike="noStrike" dirty="0" err="1">
                <a:solidFill>
                  <a:schemeClr val="tx1"/>
                </a:solidFill>
                <a:effectLst/>
                <a:latin typeface="UICTFontTextStyleBody"/>
              </a:rPr>
              <a:t>프리드먼의</a:t>
            </a:r>
            <a:r>
              <a:rPr lang="ko-KR" altLang="en-US" b="0" i="0" u="none" strike="noStrike" dirty="0">
                <a:solidFill>
                  <a:schemeClr val="tx1"/>
                </a:solidFill>
                <a:effectLst/>
                <a:latin typeface="UICTFontTextStyleBody"/>
              </a:rPr>
              <a:t> 빈곤에 관한 인용문은 사실입니다</a:t>
            </a:r>
            <a:r>
              <a:rPr lang="en-US" altLang="ko-KR" b="0" i="0" u="none" strike="noStrike" dirty="0">
                <a:solidFill>
                  <a:schemeClr val="tx1"/>
                </a:solidFill>
                <a:effectLst/>
                <a:latin typeface="UICTFontTextStyleBody"/>
              </a:rPr>
              <a:t>.</a:t>
            </a:r>
            <a:endParaRPr lang="ko-KR" altLang="en-US" b="0" i="0" u="none" strike="noStrike" dirty="0">
              <a:solidFill>
                <a:schemeClr val="tx1"/>
              </a:solidFill>
              <a:effectLst/>
              <a:latin typeface="Aptos" panose="020B0004020202020204" pitchFamily="34" charset="0"/>
            </a:endParaRPr>
          </a:p>
          <a:p>
            <a:pPr algn="l">
              <a:buFont typeface="Arial" panose="020B0604020202020204" pitchFamily="34" charset="0"/>
              <a:buChar char="•"/>
            </a:pPr>
            <a:r>
              <a:rPr lang="en-US" b="0" i="0" u="none" strike="noStrike" dirty="0">
                <a:solidFill>
                  <a:schemeClr val="tx1"/>
                </a:solidFill>
                <a:effectLst/>
                <a:latin typeface="UICTFontTextStyleBody"/>
              </a:rPr>
              <a:t>His quote about corporate social responsibility may not hold up, however </a:t>
            </a:r>
          </a:p>
          <a:p>
            <a:pPr algn="l">
              <a:buFont typeface="Arial" panose="020B0604020202020204" pitchFamily="34" charset="0"/>
              <a:buChar char="•"/>
            </a:pPr>
            <a:r>
              <a:rPr lang="ko-KR" altLang="en-US" b="0" i="0" u="none" strike="noStrike" dirty="0">
                <a:solidFill>
                  <a:schemeClr val="tx1"/>
                </a:solidFill>
                <a:effectLst/>
                <a:latin typeface="UICTFontTextStyleBody"/>
              </a:rPr>
              <a:t>그러나 기업의 사회적 책임에 대한 그의 인용문은 타당하지 않을 수 있습니다</a:t>
            </a:r>
            <a:r>
              <a:rPr lang="en-US" altLang="ko-KR" b="0" i="0" u="none" strike="noStrike" dirty="0">
                <a:solidFill>
                  <a:schemeClr val="tx1"/>
                </a:solidFill>
                <a:effectLst/>
                <a:latin typeface="UICTFontTextStyleBody"/>
              </a:rPr>
              <a:t>.</a:t>
            </a:r>
            <a:endParaRPr lang="ko-KR" altLang="en-US" b="0" i="0" u="none" strike="noStrike" dirty="0">
              <a:solidFill>
                <a:schemeClr val="tx1"/>
              </a:solidFill>
              <a:effectLst/>
              <a:latin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291066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2ED7-F5A2-428C-7B69-EFFD7E6DAC5A}"/>
              </a:ext>
            </a:extLst>
          </p:cNvPr>
          <p:cNvSpPr>
            <a:spLocks noGrp="1"/>
          </p:cNvSpPr>
          <p:nvPr>
            <p:ph type="title"/>
          </p:nvPr>
        </p:nvSpPr>
        <p:spPr>
          <a:xfrm>
            <a:off x="643191" y="609600"/>
            <a:ext cx="6573685" cy="1905000"/>
          </a:xfrm>
        </p:spPr>
        <p:txBody>
          <a:bodyPr>
            <a:normAutofit/>
          </a:bodyPr>
          <a:lstStyle/>
          <a:p>
            <a:r>
              <a:rPr lang="en-US" dirty="0"/>
              <a:t>Milton Friedman</a:t>
            </a:r>
            <a:endParaRPr lang="en-US"/>
          </a:p>
        </p:txBody>
      </p:sp>
      <p:sp>
        <p:nvSpPr>
          <p:cNvPr id="3" name="Content Placeholder 2">
            <a:extLst>
              <a:ext uri="{FF2B5EF4-FFF2-40B4-BE49-F238E27FC236}">
                <a16:creationId xmlns:a16="http://schemas.microsoft.com/office/drawing/2014/main" id="{383517C9-20BC-2124-CF31-D59ED9A67DE4}"/>
              </a:ext>
            </a:extLst>
          </p:cNvPr>
          <p:cNvSpPr>
            <a:spLocks noGrp="1"/>
          </p:cNvSpPr>
          <p:nvPr>
            <p:ph idx="1"/>
          </p:nvPr>
        </p:nvSpPr>
        <p:spPr>
          <a:xfrm>
            <a:off x="643192" y="2666999"/>
            <a:ext cx="6573684" cy="3216276"/>
          </a:xfrm>
        </p:spPr>
        <p:txBody>
          <a:bodyPr anchor="t">
            <a:normAutofit/>
          </a:bodyPr>
          <a:lstStyle/>
          <a:p>
            <a:r>
              <a:rPr lang="en-US" sz="2400" dirty="0"/>
              <a:t>“No democratic society is going to tolerate people starving to death, if there is food to feed them.” – Minutes from the Mont Pelerin </a:t>
            </a:r>
            <a:r>
              <a:rPr lang="en-US" sz="2400" dirty="0" err="1"/>
              <a:t>Soceity</a:t>
            </a:r>
            <a:r>
              <a:rPr lang="en-US" sz="2400" dirty="0"/>
              <a:t>, 1947</a:t>
            </a:r>
          </a:p>
        </p:txBody>
      </p:sp>
      <p:pic>
        <p:nvPicPr>
          <p:cNvPr id="8194" name="Picture 2" descr="TAKE IT TO THE LIMITS: Milton Friedman on Libertarianism | Hoover  Institution TAKE IT TO THE LIMITS: Milton Friedman on Libertarianism">
            <a:extLst>
              <a:ext uri="{FF2B5EF4-FFF2-40B4-BE49-F238E27FC236}">
                <a16:creationId xmlns:a16="http://schemas.microsoft.com/office/drawing/2014/main" id="{2041ABDE-494A-B9A8-106F-2C051C185F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55320" y="645106"/>
            <a:ext cx="3607826"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6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3D10626D-A05F-D099-22B4-39AEE536E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F904FB-B178-DFBB-4D64-B157B1AD4CA9}"/>
              </a:ext>
            </a:extLst>
          </p:cNvPr>
          <p:cNvSpPr>
            <a:spLocks noGrp="1"/>
          </p:cNvSpPr>
          <p:nvPr>
            <p:ph type="title"/>
          </p:nvPr>
        </p:nvSpPr>
        <p:spPr>
          <a:xfrm>
            <a:off x="643191" y="609600"/>
            <a:ext cx="6573685" cy="1905000"/>
          </a:xfrm>
        </p:spPr>
        <p:txBody>
          <a:bodyPr>
            <a:normAutofit/>
          </a:bodyPr>
          <a:lstStyle/>
          <a:p>
            <a:r>
              <a:rPr lang="en-US" dirty="0"/>
              <a:t>Milton Friedman</a:t>
            </a:r>
            <a:endParaRPr lang="en-US"/>
          </a:p>
        </p:txBody>
      </p:sp>
      <p:sp>
        <p:nvSpPr>
          <p:cNvPr id="3" name="Content Placeholder 2">
            <a:extLst>
              <a:ext uri="{FF2B5EF4-FFF2-40B4-BE49-F238E27FC236}">
                <a16:creationId xmlns:a16="http://schemas.microsoft.com/office/drawing/2014/main" id="{8AEDA6EE-9933-6491-12D4-F5DAD6D7CC01}"/>
              </a:ext>
            </a:extLst>
          </p:cNvPr>
          <p:cNvSpPr>
            <a:spLocks noGrp="1"/>
          </p:cNvSpPr>
          <p:nvPr>
            <p:ph idx="1"/>
          </p:nvPr>
        </p:nvSpPr>
        <p:spPr>
          <a:xfrm>
            <a:off x="643192" y="2666999"/>
            <a:ext cx="6573684" cy="3216276"/>
          </a:xfrm>
        </p:spPr>
        <p:txBody>
          <a:bodyPr anchor="t">
            <a:normAutofit/>
          </a:bodyPr>
          <a:lstStyle/>
          <a:p>
            <a:r>
              <a:rPr lang="en-US" sz="2400" b="0" i="0" dirty="0">
                <a:solidFill>
                  <a:schemeClr val="tx1"/>
                </a:solidFill>
                <a:effectLst/>
                <a:latin typeface="nyt-imperial"/>
              </a:rPr>
              <a:t>“there is one and </a:t>
            </a:r>
            <a:r>
              <a:rPr lang="en-US" sz="2400" b="1" i="0" dirty="0">
                <a:solidFill>
                  <a:schemeClr val="tx1"/>
                </a:solidFill>
                <a:effectLst/>
                <a:latin typeface="nyt-imperial"/>
              </a:rPr>
              <a:t>only one social responsibility of business</a:t>
            </a:r>
            <a:r>
              <a:rPr lang="en-US" sz="2400" b="0" i="0" dirty="0">
                <a:solidFill>
                  <a:schemeClr val="tx1"/>
                </a:solidFill>
                <a:effectLst/>
                <a:latin typeface="nyt-imperial"/>
              </a:rPr>
              <a:t>—to use its resources and engage in activities designed </a:t>
            </a:r>
            <a:r>
              <a:rPr lang="en-US" sz="2400" b="1" i="0" dirty="0">
                <a:solidFill>
                  <a:schemeClr val="tx1"/>
                </a:solidFill>
                <a:effectLst/>
                <a:latin typeface="nyt-imperial"/>
              </a:rPr>
              <a:t>to increase its profits </a:t>
            </a:r>
            <a:r>
              <a:rPr lang="en-US" sz="2400" b="0" i="0" dirty="0">
                <a:solidFill>
                  <a:schemeClr val="tx1"/>
                </a:solidFill>
                <a:effectLst/>
                <a:latin typeface="nyt-imperial"/>
              </a:rPr>
              <a:t>so long as it stays within the rules of the game, which is to say, engages in open and free competition </a:t>
            </a:r>
            <a:r>
              <a:rPr lang="en-US" sz="2400" b="1" i="0" dirty="0">
                <a:solidFill>
                  <a:schemeClr val="tx1"/>
                </a:solidFill>
                <a:effectLst/>
                <a:latin typeface="nyt-imperial"/>
              </a:rPr>
              <a:t>without deception or fraud</a:t>
            </a:r>
            <a:r>
              <a:rPr lang="en-US" sz="2400" b="0" i="0" dirty="0">
                <a:solidFill>
                  <a:schemeClr val="tx1"/>
                </a:solidFill>
                <a:effectLst/>
                <a:latin typeface="nyt-imperial"/>
              </a:rPr>
              <a:t>.”- </a:t>
            </a:r>
            <a:r>
              <a:rPr lang="en-US" sz="2400" b="0" i="1" dirty="0">
                <a:solidFill>
                  <a:schemeClr val="tx1"/>
                </a:solidFill>
                <a:effectLst/>
                <a:latin typeface="nyt-imperial"/>
              </a:rPr>
              <a:t>Capitalism and Freedom</a:t>
            </a:r>
            <a:endParaRPr lang="en-US" sz="2400" dirty="0">
              <a:solidFill>
                <a:schemeClr val="tx1"/>
              </a:solidFill>
            </a:endParaRPr>
          </a:p>
        </p:txBody>
      </p:sp>
      <p:pic>
        <p:nvPicPr>
          <p:cNvPr id="8194" name="Picture 2" descr="TAKE IT TO THE LIMITS: Milton Friedman on Libertarianism | Hoover  Institution TAKE IT TO THE LIMITS: Milton Friedman on Libertarianism">
            <a:extLst>
              <a:ext uri="{FF2B5EF4-FFF2-40B4-BE49-F238E27FC236}">
                <a16:creationId xmlns:a16="http://schemas.microsoft.com/office/drawing/2014/main" id="{04CF8907-DBC7-DD7C-F6A2-D26526AC7D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55320" y="645106"/>
            <a:ext cx="3607826"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58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5C10-6465-3845-8611-91E62CB0689A}"/>
              </a:ext>
            </a:extLst>
          </p:cNvPr>
          <p:cNvSpPr>
            <a:spLocks noGrp="1"/>
          </p:cNvSpPr>
          <p:nvPr>
            <p:ph type="title"/>
          </p:nvPr>
        </p:nvSpPr>
        <p:spPr/>
        <p:txBody>
          <a:bodyPr/>
          <a:lstStyle/>
          <a:p>
            <a:pPr algn="ctr"/>
            <a:r>
              <a:rPr lang="en-US" dirty="0">
                <a:solidFill>
                  <a:schemeClr val="tx1"/>
                </a:solidFill>
                <a:effectLst/>
                <a:latin typeface="UICTFontTextStyleBody"/>
              </a:rPr>
              <a:t>Classical liberals </a:t>
            </a:r>
            <a:br>
              <a:rPr lang="en-US" dirty="0">
                <a:solidFill>
                  <a:schemeClr val="tx1"/>
                </a:solidFill>
                <a:effectLst/>
                <a:latin typeface="UICTFontTextStyleBody"/>
              </a:rPr>
            </a:br>
            <a:r>
              <a:rPr lang="ko-KR" altLang="en-US" dirty="0">
                <a:solidFill>
                  <a:schemeClr val="tx1"/>
                </a:solidFill>
                <a:effectLst/>
                <a:latin typeface="UICTFontTextStyleBody"/>
              </a:rPr>
              <a:t>고전적 자유주의자들</a:t>
            </a:r>
            <a:endParaRPr lang="en-US" dirty="0"/>
          </a:p>
        </p:txBody>
      </p:sp>
      <p:sp>
        <p:nvSpPr>
          <p:cNvPr id="3" name="Content Placeholder 2">
            <a:extLst>
              <a:ext uri="{FF2B5EF4-FFF2-40B4-BE49-F238E27FC236}">
                <a16:creationId xmlns:a16="http://schemas.microsoft.com/office/drawing/2014/main" id="{C7D4F4C4-FB63-0072-BECE-A23352453169}"/>
              </a:ext>
            </a:extLst>
          </p:cNvPr>
          <p:cNvSpPr>
            <a:spLocks noGrp="1"/>
          </p:cNvSpPr>
          <p:nvPr>
            <p:ph idx="1"/>
          </p:nvPr>
        </p:nvSpPr>
        <p:spPr>
          <a:xfrm>
            <a:off x="1141413" y="2666999"/>
            <a:ext cx="9905998" cy="3581401"/>
          </a:xfrm>
        </p:spPr>
        <p:txBody>
          <a:bodyPr/>
          <a:lstStyle/>
          <a:p>
            <a:pPr algn="l">
              <a:buFont typeface="Arial" panose="020B0604020202020204" pitchFamily="34" charset="0"/>
              <a:buChar char="•"/>
            </a:pPr>
            <a:r>
              <a:rPr lang="en-US" b="0" i="0" u="none" strike="noStrike" dirty="0">
                <a:solidFill>
                  <a:schemeClr val="tx1"/>
                </a:solidFill>
                <a:effectLst/>
                <a:latin typeface="Times New Roman" panose="02020603050405020304" pitchFamily="18" charset="0"/>
                <a:cs typeface="Times New Roman" panose="02020603050405020304" pitchFamily="18" charset="0"/>
              </a:rPr>
              <a:t>Never forget liberalism’s roots against hereditary privilege, concentration of power, and seclusion.  </a:t>
            </a:r>
            <a:endParaRPr lang="en-US" dirty="0">
              <a:solidFill>
                <a:schemeClr val="tx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ko-KR" altLang="en-US" b="0" i="0" u="none" strike="noStrike" dirty="0">
                <a:solidFill>
                  <a:schemeClr val="tx1"/>
                </a:solidFill>
                <a:effectLst/>
                <a:latin typeface="Times New Roman" panose="02020603050405020304" pitchFamily="18" charset="0"/>
                <a:cs typeface="Times New Roman" panose="02020603050405020304" pitchFamily="18" charset="0"/>
              </a:rPr>
              <a:t>자유주의의 세습적 특권</a:t>
            </a:r>
            <a:r>
              <a:rPr lang="en-US" altLang="ko-KR" b="0" i="0" u="none" strike="noStrike" dirty="0">
                <a:solidFill>
                  <a:schemeClr val="tx1"/>
                </a:solidFill>
                <a:effectLst/>
                <a:latin typeface="Times New Roman" panose="02020603050405020304" pitchFamily="18" charset="0"/>
                <a:cs typeface="Times New Roman" panose="02020603050405020304" pitchFamily="18" charset="0"/>
              </a:rPr>
              <a:t>, </a:t>
            </a:r>
            <a:r>
              <a:rPr lang="ko-KR" altLang="en-US" b="0" i="0" u="none" strike="noStrike" dirty="0">
                <a:solidFill>
                  <a:schemeClr val="tx1"/>
                </a:solidFill>
                <a:effectLst/>
                <a:latin typeface="Times New Roman" panose="02020603050405020304" pitchFamily="18" charset="0"/>
                <a:cs typeface="Times New Roman" panose="02020603050405020304" pitchFamily="18" charset="0"/>
              </a:rPr>
              <a:t>권력 집중</a:t>
            </a:r>
            <a:r>
              <a:rPr lang="en-US" altLang="ko-KR" b="0" i="0" u="none" strike="noStrike" dirty="0">
                <a:solidFill>
                  <a:schemeClr val="tx1"/>
                </a:solidFill>
                <a:effectLst/>
                <a:latin typeface="Times New Roman" panose="02020603050405020304" pitchFamily="18" charset="0"/>
                <a:cs typeface="Times New Roman" panose="02020603050405020304" pitchFamily="18" charset="0"/>
              </a:rPr>
              <a:t>, </a:t>
            </a:r>
            <a:r>
              <a:rPr lang="ko-KR" altLang="en-US" b="0" i="0" u="none" strike="noStrike" dirty="0">
                <a:solidFill>
                  <a:schemeClr val="tx1"/>
                </a:solidFill>
                <a:effectLst/>
                <a:latin typeface="Times New Roman" panose="02020603050405020304" pitchFamily="18" charset="0"/>
                <a:cs typeface="Times New Roman" panose="02020603050405020304" pitchFamily="18" charset="0"/>
              </a:rPr>
              <a:t>고립에 반대하는 뿌리를 결코 잊지 마십시오</a:t>
            </a:r>
            <a:r>
              <a:rPr lang="en-US" altLang="ko-KR" b="0" i="0" u="none" strike="noStrike" dirty="0">
                <a:solidFill>
                  <a:schemeClr val="tx1"/>
                </a:solidFill>
                <a:effectLst/>
                <a:latin typeface="Times New Roman" panose="02020603050405020304" pitchFamily="18" charset="0"/>
                <a:cs typeface="Times New Roman" panose="02020603050405020304" pitchFamily="18" charset="0"/>
              </a:rPr>
              <a:t>.</a:t>
            </a:r>
            <a:endParaRPr lang="ko-KR" altLang="en-US" b="0" i="0" u="none" strike="noStrike" dirty="0">
              <a:solidFill>
                <a:schemeClr val="tx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0" i="0" u="none" strike="noStrike" dirty="0">
                <a:solidFill>
                  <a:schemeClr val="tx1"/>
                </a:solidFill>
                <a:effectLst/>
                <a:latin typeface="Times New Roman" panose="02020603050405020304" pitchFamily="18" charset="0"/>
                <a:cs typeface="Times New Roman" panose="02020603050405020304" pitchFamily="18" charset="0"/>
              </a:rPr>
              <a:t>Some of the best results come from intermingling </a:t>
            </a:r>
          </a:p>
          <a:p>
            <a:pPr algn="l">
              <a:buFont typeface="Arial" panose="020B0604020202020204" pitchFamily="34" charset="0"/>
              <a:buChar char="•"/>
            </a:pPr>
            <a:r>
              <a:rPr lang="ko-KR" altLang="en-US" b="0" i="0" u="none" strike="noStrike" dirty="0">
                <a:solidFill>
                  <a:schemeClr val="tx1"/>
                </a:solidFill>
                <a:effectLst/>
                <a:latin typeface="Times New Roman" panose="02020603050405020304" pitchFamily="18" charset="0"/>
                <a:cs typeface="Times New Roman" panose="02020603050405020304" pitchFamily="18" charset="0"/>
              </a:rPr>
              <a:t>가장 좋은 결과 중 일부는 융합에서 나옵니다</a:t>
            </a:r>
            <a:r>
              <a:rPr lang="en-US" altLang="ko-KR" b="0" i="0" u="none" strike="noStrike" dirty="0">
                <a:solidFill>
                  <a:schemeClr val="tx1"/>
                </a:solidFill>
                <a:effectLst/>
                <a:latin typeface="Times New Roman" panose="02020603050405020304" pitchFamily="18" charset="0"/>
                <a:cs typeface="Times New Roman" panose="02020603050405020304" pitchFamily="18" charset="0"/>
              </a:rPr>
              <a:t>.</a:t>
            </a:r>
            <a:endParaRPr lang="ko-KR" altLang="en-US" b="0" i="0" u="none" strike="noStrike" dirty="0">
              <a:solidFill>
                <a:schemeClr val="tx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0" i="0" u="none" strike="noStrike" dirty="0">
                <a:solidFill>
                  <a:schemeClr val="tx1"/>
                </a:solidFill>
                <a:effectLst/>
                <a:latin typeface="Times New Roman" panose="02020603050405020304" pitchFamily="18" charset="0"/>
                <a:cs typeface="Times New Roman" panose="02020603050405020304" pitchFamily="18" charset="0"/>
              </a:rPr>
              <a:t>In trade, in supply chains and sometimes in people </a:t>
            </a:r>
          </a:p>
          <a:p>
            <a:pPr algn="l">
              <a:buFont typeface="Arial" panose="020B0604020202020204" pitchFamily="34" charset="0"/>
              <a:buChar char="•"/>
            </a:pPr>
            <a:r>
              <a:rPr lang="ko-KR" altLang="en-US" b="0" i="0" u="none" strike="noStrike" dirty="0">
                <a:solidFill>
                  <a:schemeClr val="tx1"/>
                </a:solidFill>
                <a:effectLst/>
                <a:latin typeface="Times New Roman" panose="02020603050405020304" pitchFamily="18" charset="0"/>
                <a:cs typeface="Times New Roman" panose="02020603050405020304" pitchFamily="18" charset="0"/>
              </a:rPr>
              <a:t>무역</a:t>
            </a:r>
            <a:r>
              <a:rPr lang="en-US" altLang="ko-KR" b="0" i="0" u="none" strike="noStrike" dirty="0">
                <a:solidFill>
                  <a:schemeClr val="tx1"/>
                </a:solidFill>
                <a:effectLst/>
                <a:latin typeface="Times New Roman" panose="02020603050405020304" pitchFamily="18" charset="0"/>
                <a:cs typeface="Times New Roman" panose="02020603050405020304" pitchFamily="18" charset="0"/>
              </a:rPr>
              <a:t>, </a:t>
            </a:r>
            <a:r>
              <a:rPr lang="ko-KR" altLang="en-US" b="0" i="0" u="none" strike="noStrike" dirty="0">
                <a:solidFill>
                  <a:schemeClr val="tx1"/>
                </a:solidFill>
                <a:effectLst/>
                <a:latin typeface="Times New Roman" panose="02020603050405020304" pitchFamily="18" charset="0"/>
                <a:cs typeface="Times New Roman" panose="02020603050405020304" pitchFamily="18" charset="0"/>
              </a:rPr>
              <a:t>공급망</a:t>
            </a:r>
            <a:r>
              <a:rPr lang="en-US" altLang="ko-KR" b="0" i="0" u="none" strike="noStrike" dirty="0">
                <a:solidFill>
                  <a:schemeClr val="tx1"/>
                </a:solidFill>
                <a:effectLst/>
                <a:latin typeface="Times New Roman" panose="02020603050405020304" pitchFamily="18" charset="0"/>
                <a:cs typeface="Times New Roman" panose="02020603050405020304" pitchFamily="18" charset="0"/>
              </a:rPr>
              <a:t>, </a:t>
            </a:r>
            <a:r>
              <a:rPr lang="ko-KR" altLang="en-US" b="0" i="0" u="none" strike="noStrike" dirty="0">
                <a:solidFill>
                  <a:schemeClr val="tx1"/>
                </a:solidFill>
                <a:effectLst/>
                <a:latin typeface="Times New Roman" panose="02020603050405020304" pitchFamily="18" charset="0"/>
                <a:cs typeface="Times New Roman" panose="02020603050405020304" pitchFamily="18" charset="0"/>
              </a:rPr>
              <a:t>때로는 사람들 사이에서</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81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7D73-8978-9671-7DA0-E0B5D6212471}"/>
              </a:ext>
            </a:extLst>
          </p:cNvPr>
          <p:cNvSpPr>
            <a:spLocks noGrp="1"/>
          </p:cNvSpPr>
          <p:nvPr>
            <p:ph type="title"/>
          </p:nvPr>
        </p:nvSpPr>
        <p:spPr>
          <a:xfrm>
            <a:off x="643191" y="609600"/>
            <a:ext cx="6573685" cy="1905000"/>
          </a:xfrm>
        </p:spPr>
        <p:txBody>
          <a:bodyPr>
            <a:normAutofit/>
          </a:bodyPr>
          <a:lstStyle/>
          <a:p>
            <a:pPr rtl="0"/>
            <a:r>
              <a:rPr lang="en-US" b="0" i="0" u="none" strike="noStrike">
                <a:effectLst/>
                <a:latin typeface="UICTFontTextStyleBody"/>
              </a:rPr>
              <a:t>Return of dead ideas</a:t>
            </a:r>
            <a:br>
              <a:rPr lang="en-US" b="0" i="0" u="none" strike="noStrike">
                <a:effectLst/>
                <a:latin typeface="Aptos" panose="020B0004020202020204" pitchFamily="34" charset="0"/>
              </a:rPr>
            </a:br>
            <a:r>
              <a:rPr lang="ko-KR" altLang="en-US" b="0" i="0" u="none" strike="noStrike">
                <a:effectLst/>
                <a:latin typeface="UICTFontTextStyleBody"/>
              </a:rPr>
              <a:t>사장된 아이디어의 귀환</a:t>
            </a:r>
            <a:br>
              <a:rPr lang="ko-KR" altLang="en-US" b="0" i="0" u="none" strike="noStrike">
                <a:effectLst/>
                <a:latin typeface="Aptos" panose="020B0004020202020204" pitchFamily="34" charset="0"/>
              </a:rPr>
            </a:br>
            <a:endParaRPr lang="en-US"/>
          </a:p>
        </p:txBody>
      </p:sp>
      <p:sp>
        <p:nvSpPr>
          <p:cNvPr id="3" name="Content Placeholder 2">
            <a:extLst>
              <a:ext uri="{FF2B5EF4-FFF2-40B4-BE49-F238E27FC236}">
                <a16:creationId xmlns:a16="http://schemas.microsoft.com/office/drawing/2014/main" id="{755587BB-9360-9A41-1863-A22AAFA951E3}"/>
              </a:ext>
            </a:extLst>
          </p:cNvPr>
          <p:cNvSpPr>
            <a:spLocks noGrp="1"/>
          </p:cNvSpPr>
          <p:nvPr>
            <p:ph idx="1"/>
          </p:nvPr>
        </p:nvSpPr>
        <p:spPr>
          <a:xfrm>
            <a:off x="643192" y="2666999"/>
            <a:ext cx="6573684" cy="3216276"/>
          </a:xfrm>
        </p:spPr>
        <p:txBody>
          <a:bodyPr anchor="t">
            <a:normAutofit/>
          </a:bodyPr>
          <a:lstStyle/>
          <a:p>
            <a:pPr>
              <a:buFont typeface="Arial" panose="020B0604020202020204" pitchFamily="34" charset="0"/>
              <a:buChar char="•"/>
            </a:pPr>
            <a:r>
              <a:rPr lang="en-US" b="0" i="0" u="none" strike="noStrike">
                <a:effectLst/>
                <a:latin typeface="Times New Roman" panose="02020603050405020304" pitchFamily="18" charset="0"/>
                <a:cs typeface="Times New Roman" panose="02020603050405020304" pitchFamily="18" charset="0"/>
              </a:rPr>
              <a:t>Populism </a:t>
            </a:r>
            <a:r>
              <a:rPr lang="ko-KR" altLang="en-US" b="0" i="0" u="none" strike="noStrike">
                <a:effectLst/>
                <a:latin typeface="Times New Roman" panose="02020603050405020304" pitchFamily="18" charset="0"/>
                <a:cs typeface="Times New Roman" panose="02020603050405020304" pitchFamily="18" charset="0"/>
              </a:rPr>
              <a:t>포퓰리즘</a:t>
            </a:r>
          </a:p>
          <a:p>
            <a:pPr>
              <a:buFont typeface="Arial" panose="020B0604020202020204" pitchFamily="34" charset="0"/>
              <a:buChar char="•"/>
            </a:pPr>
            <a:r>
              <a:rPr lang="en-US" b="0" i="0" u="none" strike="noStrike">
                <a:effectLst/>
                <a:latin typeface="Times New Roman" panose="02020603050405020304" pitchFamily="18" charset="0"/>
                <a:cs typeface="Times New Roman" panose="02020603050405020304" pitchFamily="18" charset="0"/>
              </a:rPr>
              <a:t>Protectionism </a:t>
            </a:r>
            <a:r>
              <a:rPr lang="ko-KR" altLang="en-US" b="0" i="0" u="none" strike="noStrike">
                <a:effectLst/>
                <a:latin typeface="Times New Roman" panose="02020603050405020304" pitchFamily="18" charset="0"/>
                <a:cs typeface="Times New Roman" panose="02020603050405020304" pitchFamily="18" charset="0"/>
              </a:rPr>
              <a:t>보호무역주의</a:t>
            </a:r>
          </a:p>
          <a:p>
            <a:pPr>
              <a:buFont typeface="Arial" panose="020B0604020202020204" pitchFamily="34" charset="0"/>
              <a:buChar char="•"/>
            </a:pPr>
            <a:r>
              <a:rPr lang="ko-KR" altLang="en-US" b="0" i="0" u="none" strike="noStrike">
                <a:effectLst/>
                <a:latin typeface="Times New Roman" panose="02020603050405020304" pitchFamily="18" charset="0"/>
                <a:cs typeface="Times New Roman" panose="02020603050405020304" pitchFamily="18" charset="0"/>
              </a:rPr>
              <a:t>“</a:t>
            </a:r>
            <a:r>
              <a:rPr lang="en-US" b="0" i="0" u="none" strike="noStrike">
                <a:effectLst/>
                <a:latin typeface="Times New Roman" panose="02020603050405020304" pitchFamily="18" charset="0"/>
                <a:cs typeface="Times New Roman" panose="02020603050405020304" pitchFamily="18" charset="0"/>
              </a:rPr>
              <a:t>America First” -</a:t>
            </a:r>
            <a:r>
              <a:rPr lang="ko-KR" altLang="en-US" b="0" i="0" u="none" strike="noStrike">
                <a:effectLst/>
                <a:latin typeface="Times New Roman" panose="02020603050405020304" pitchFamily="18" charset="0"/>
                <a:cs typeface="Times New Roman" panose="02020603050405020304" pitchFamily="18" charset="0"/>
              </a:rPr>
              <a:t>미국우선주의</a:t>
            </a:r>
          </a:p>
          <a:p>
            <a:pPr>
              <a:buFont typeface="Arial" panose="020B0604020202020204" pitchFamily="34" charset="0"/>
              <a:buChar char="•"/>
            </a:pPr>
            <a:r>
              <a:rPr lang="en-US" b="0" i="0" u="none" strike="noStrike">
                <a:effectLst/>
                <a:latin typeface="Times New Roman" panose="02020603050405020304" pitchFamily="18" charset="0"/>
                <a:cs typeface="Times New Roman" panose="02020603050405020304" pitchFamily="18" charset="0"/>
              </a:rPr>
              <a:t>The end of unipolarity </a:t>
            </a:r>
            <a:r>
              <a:rPr lang="ko-KR" altLang="en-US" b="0" i="0" u="none" strike="noStrike">
                <a:effectLst/>
                <a:latin typeface="Times New Roman" panose="02020603050405020304" pitchFamily="18" charset="0"/>
                <a:cs typeface="Times New Roman" panose="02020603050405020304" pitchFamily="18" charset="0"/>
              </a:rPr>
              <a:t>단극성의 쇠퇴</a:t>
            </a:r>
          </a:p>
        </p:txBody>
      </p:sp>
      <p:pic>
        <p:nvPicPr>
          <p:cNvPr id="1026" name="Picture 2" descr="undefined">
            <a:extLst>
              <a:ext uri="{FF2B5EF4-FFF2-40B4-BE49-F238E27FC236}">
                <a16:creationId xmlns:a16="http://schemas.microsoft.com/office/drawing/2014/main" id="{51595447-56C2-B704-6E26-B6F8D8E9F0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0839" y="1280585"/>
            <a:ext cx="3976788" cy="3976788"/>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76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AF6F6-38C7-75BA-E315-ADFFD8AF2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E7E08-4576-0DE3-1A8C-99B77E58B503}"/>
              </a:ext>
            </a:extLst>
          </p:cNvPr>
          <p:cNvSpPr>
            <a:spLocks noGrp="1"/>
          </p:cNvSpPr>
          <p:nvPr>
            <p:ph type="title"/>
          </p:nvPr>
        </p:nvSpPr>
        <p:spPr/>
        <p:txBody>
          <a:bodyPr/>
          <a:lstStyle/>
          <a:p>
            <a:pPr algn="ctr"/>
            <a:r>
              <a:rPr lang="en-US" dirty="0">
                <a:solidFill>
                  <a:schemeClr val="tx1"/>
                </a:solidFill>
                <a:effectLst/>
                <a:latin typeface="UICTFontTextStyleBody"/>
              </a:rPr>
              <a:t>Classical liberals </a:t>
            </a:r>
            <a:br>
              <a:rPr lang="en-US" dirty="0">
                <a:solidFill>
                  <a:schemeClr val="tx1"/>
                </a:solidFill>
                <a:effectLst/>
                <a:latin typeface="UICTFontTextStyleBody"/>
              </a:rPr>
            </a:br>
            <a:r>
              <a:rPr lang="ko-KR" altLang="en-US" dirty="0">
                <a:solidFill>
                  <a:schemeClr val="tx1"/>
                </a:solidFill>
                <a:effectLst/>
                <a:latin typeface="UICTFontTextStyleBody"/>
              </a:rPr>
              <a:t>고전적 자유주의자들</a:t>
            </a:r>
            <a:endParaRPr lang="en-US" dirty="0"/>
          </a:p>
        </p:txBody>
      </p:sp>
      <p:sp>
        <p:nvSpPr>
          <p:cNvPr id="3" name="Content Placeholder 2">
            <a:extLst>
              <a:ext uri="{FF2B5EF4-FFF2-40B4-BE49-F238E27FC236}">
                <a16:creationId xmlns:a16="http://schemas.microsoft.com/office/drawing/2014/main" id="{CE66E5AE-3BD4-0483-81DF-214C9391C88D}"/>
              </a:ext>
            </a:extLst>
          </p:cNvPr>
          <p:cNvSpPr>
            <a:spLocks noGrp="1"/>
          </p:cNvSpPr>
          <p:nvPr>
            <p:ph idx="1"/>
          </p:nvPr>
        </p:nvSpPr>
        <p:spPr>
          <a:xfrm>
            <a:off x="1141413" y="2170323"/>
            <a:ext cx="9905998" cy="4078077"/>
          </a:xfrm>
        </p:spPr>
        <p:txBody>
          <a:bodyPr>
            <a:normAutofit/>
          </a:bodyPr>
          <a:lstStyle/>
          <a:p>
            <a:pPr algn="l">
              <a:buFont typeface="Arial" panose="020B0604020202020204" pitchFamily="34" charset="0"/>
              <a:buChar char="•"/>
            </a:pPr>
            <a:r>
              <a:rPr lang="en-US" sz="2800" b="0" i="0" u="none" strike="noStrike" dirty="0">
                <a:solidFill>
                  <a:schemeClr val="tx1"/>
                </a:solidFill>
                <a:effectLst/>
                <a:latin typeface="Times New Roman" panose="02020603050405020304" pitchFamily="18" charset="0"/>
                <a:cs typeface="Times New Roman" panose="02020603050405020304" pitchFamily="18" charset="0"/>
              </a:rPr>
              <a:t>Classical liberalism needs people who are aware of our tradition without being tied to it </a:t>
            </a:r>
          </a:p>
          <a:p>
            <a:pPr marL="0" indent="0" algn="l">
              <a:buNone/>
            </a:pPr>
            <a:r>
              <a:rPr lang="ko-KR" altLang="en-US" sz="2800" b="0" i="0" u="none" strike="noStrike" dirty="0">
                <a:solidFill>
                  <a:schemeClr val="tx1"/>
                </a:solidFill>
                <a:effectLst/>
                <a:latin typeface="Times New Roman" panose="02020603050405020304" pitchFamily="18" charset="0"/>
                <a:cs typeface="Times New Roman" panose="02020603050405020304" pitchFamily="18" charset="0"/>
              </a:rPr>
              <a:t>고전적 자유주의에는 전통에 얽매이지 않고 우리의 전통을 아는 사람들이 필요합니다</a:t>
            </a:r>
            <a:r>
              <a:rPr lang="en-US" altLang="ko-KR" sz="2800" b="0" i="0" u="none" strike="noStrike" dirty="0">
                <a:solidFill>
                  <a:schemeClr val="tx1"/>
                </a:solidFill>
                <a:effectLst/>
                <a:latin typeface="Times New Roman" panose="02020603050405020304" pitchFamily="18" charset="0"/>
                <a:cs typeface="Times New Roman" panose="02020603050405020304" pitchFamily="18" charset="0"/>
              </a:rPr>
              <a:t>.</a:t>
            </a:r>
            <a:endParaRPr lang="ko-KR" altLang="en-US" sz="2800" b="0" i="0" u="none" strike="noStrike" dirty="0">
              <a:solidFill>
                <a:schemeClr val="tx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0" i="0" u="none" strike="noStrike" dirty="0">
                <a:solidFill>
                  <a:schemeClr val="tx1"/>
                </a:solidFill>
                <a:effectLst/>
                <a:latin typeface="Times New Roman" panose="02020603050405020304" pitchFamily="18" charset="0"/>
                <a:cs typeface="Times New Roman" panose="02020603050405020304" pitchFamily="18" charset="0"/>
              </a:rPr>
              <a:t>And who are willing to fight for openness </a:t>
            </a:r>
          </a:p>
          <a:p>
            <a:pPr marL="0" indent="0" algn="l">
              <a:buNone/>
            </a:pPr>
            <a:r>
              <a:rPr lang="ko-KR" altLang="en-US" sz="2800" b="0" i="0" u="none" strike="noStrike" dirty="0">
                <a:solidFill>
                  <a:schemeClr val="tx1"/>
                </a:solidFill>
                <a:effectLst/>
                <a:latin typeface="Times New Roman" panose="02020603050405020304" pitchFamily="18" charset="0"/>
                <a:cs typeface="Times New Roman" panose="02020603050405020304" pitchFamily="18" charset="0"/>
              </a:rPr>
              <a:t>그리고 개방성을 위해 싸울 의지가 있는 사람들</a:t>
            </a:r>
          </a:p>
        </p:txBody>
      </p:sp>
    </p:spTree>
    <p:extLst>
      <p:ext uri="{BB962C8B-B14F-4D97-AF65-F5344CB8AC3E}">
        <p14:creationId xmlns:p14="http://schemas.microsoft.com/office/powerpoint/2010/main" val="3608195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1F8B-9C1D-2BE0-23C3-83211971C655}"/>
              </a:ext>
            </a:extLst>
          </p:cNvPr>
          <p:cNvSpPr>
            <a:spLocks noGrp="1"/>
          </p:cNvSpPr>
          <p:nvPr>
            <p:ph type="title"/>
          </p:nvPr>
        </p:nvSpPr>
        <p:spPr>
          <a:xfrm>
            <a:off x="1141413" y="609599"/>
            <a:ext cx="9905998" cy="3951383"/>
          </a:xfrm>
        </p:spPr>
        <p:txBody>
          <a:bodyPr>
            <a:normAutofit/>
          </a:bodyPr>
          <a:lstStyle/>
          <a:p>
            <a:pPr algn="ctr"/>
            <a:r>
              <a:rPr lang="ko-KR" altLang="en-US" sz="5400" dirty="0"/>
              <a:t>끝</a:t>
            </a:r>
            <a:endParaRPr lang="en-US" sz="5400" dirty="0"/>
          </a:p>
        </p:txBody>
      </p:sp>
      <p:sp>
        <p:nvSpPr>
          <p:cNvPr id="3" name="Content Placeholder 2">
            <a:extLst>
              <a:ext uri="{FF2B5EF4-FFF2-40B4-BE49-F238E27FC236}">
                <a16:creationId xmlns:a16="http://schemas.microsoft.com/office/drawing/2014/main" id="{D5B028D5-087B-5907-020D-65D0BAD4A2FD}"/>
              </a:ext>
            </a:extLst>
          </p:cNvPr>
          <p:cNvSpPr>
            <a:spLocks noGrp="1"/>
          </p:cNvSpPr>
          <p:nvPr>
            <p:ph idx="1"/>
          </p:nvPr>
        </p:nvSpPr>
        <p:spPr>
          <a:xfrm>
            <a:off x="1141413" y="4968607"/>
            <a:ext cx="9905998" cy="822593"/>
          </a:xfrm>
        </p:spPr>
        <p:txBody>
          <a:bodyPr/>
          <a:lstStyle/>
          <a:p>
            <a:endParaRPr lang="en-US" dirty="0"/>
          </a:p>
        </p:txBody>
      </p:sp>
    </p:spTree>
    <p:extLst>
      <p:ext uri="{BB962C8B-B14F-4D97-AF65-F5344CB8AC3E}">
        <p14:creationId xmlns:p14="http://schemas.microsoft.com/office/powerpoint/2010/main" val="356812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EFA38A90-11FC-F2A0-E661-EE4235FCC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AB2F8-3A90-CF7E-B900-871401E8F9FB}"/>
              </a:ext>
            </a:extLst>
          </p:cNvPr>
          <p:cNvSpPr>
            <a:spLocks noGrp="1"/>
          </p:cNvSpPr>
          <p:nvPr>
            <p:ph type="title"/>
          </p:nvPr>
        </p:nvSpPr>
        <p:spPr>
          <a:xfrm>
            <a:off x="6420465" y="609600"/>
            <a:ext cx="5122606" cy="1905000"/>
          </a:xfrm>
        </p:spPr>
        <p:txBody>
          <a:bodyPr>
            <a:normAutofit/>
          </a:bodyPr>
          <a:lstStyle/>
          <a:p>
            <a:pPr rtl="0"/>
            <a:r>
              <a:rPr lang="en-US" b="0" i="0" u="none" strike="noStrike">
                <a:effectLst/>
                <a:latin typeface="UICTFontTextStyleBody"/>
              </a:rPr>
              <a:t>Return of dead ideas</a:t>
            </a:r>
            <a:br>
              <a:rPr lang="en-US" b="0" i="0" u="none" strike="noStrike">
                <a:effectLst/>
                <a:latin typeface="Aptos" panose="020B0004020202020204" pitchFamily="34" charset="0"/>
              </a:rPr>
            </a:br>
            <a:r>
              <a:rPr lang="ko-KR" altLang="en-US" b="0" i="0" u="none" strike="noStrike">
                <a:effectLst/>
                <a:latin typeface="UICTFontTextStyleBody"/>
              </a:rPr>
              <a:t>사장된 아이디어의 귀환</a:t>
            </a:r>
            <a:br>
              <a:rPr lang="ko-KR" altLang="en-US" b="0" i="0" u="none" strike="noStrike">
                <a:effectLst/>
                <a:latin typeface="Aptos" panose="020B0004020202020204" pitchFamily="34" charset="0"/>
              </a:rPr>
            </a:br>
            <a:endParaRPr lang="en-US"/>
          </a:p>
        </p:txBody>
      </p:sp>
      <p:sp>
        <p:nvSpPr>
          <p:cNvPr id="3" name="Content Placeholder 2">
            <a:extLst>
              <a:ext uri="{FF2B5EF4-FFF2-40B4-BE49-F238E27FC236}">
                <a16:creationId xmlns:a16="http://schemas.microsoft.com/office/drawing/2014/main" id="{D7321021-F9E9-101D-5FFB-E22E493739BC}"/>
              </a:ext>
            </a:extLst>
          </p:cNvPr>
          <p:cNvSpPr>
            <a:spLocks noGrp="1"/>
          </p:cNvSpPr>
          <p:nvPr>
            <p:ph idx="1"/>
          </p:nvPr>
        </p:nvSpPr>
        <p:spPr>
          <a:xfrm>
            <a:off x="6420465" y="1856935"/>
            <a:ext cx="5122606" cy="4026340"/>
          </a:xfrm>
        </p:spPr>
        <p:txBody>
          <a:bodyPr anchor="t">
            <a:normAutofit/>
          </a:bodyPr>
          <a:lstStyle/>
          <a:p>
            <a:pPr>
              <a:buFont typeface="Arial" panose="020B0604020202020204" pitchFamily="34" charset="0"/>
              <a:buChar char="•"/>
            </a:pPr>
            <a:r>
              <a:rPr lang="en-US" sz="2400" b="0" i="0" u="none" strike="noStrike" dirty="0">
                <a:effectLst/>
                <a:latin typeface="Times New Roman" panose="02020603050405020304" pitchFamily="18" charset="0"/>
                <a:cs typeface="Times New Roman" panose="02020603050405020304" pitchFamily="18" charset="0"/>
              </a:rPr>
              <a:t>The return of nuclear proliferation </a:t>
            </a:r>
          </a:p>
          <a:p>
            <a:pPr>
              <a:buFont typeface="Arial" panose="020B0604020202020204" pitchFamily="34" charset="0"/>
              <a:buChar char="•"/>
            </a:pPr>
            <a:r>
              <a:rPr lang="ko-KR" altLang="en-US" sz="2400" b="0" i="0" u="none" strike="noStrike" dirty="0">
                <a:effectLst/>
                <a:latin typeface="Times New Roman" panose="02020603050405020304" pitchFamily="18" charset="0"/>
                <a:cs typeface="Times New Roman" panose="02020603050405020304" pitchFamily="18" charset="0"/>
              </a:rPr>
              <a:t>핵확산의 재등장</a:t>
            </a:r>
          </a:p>
          <a:p>
            <a:pPr>
              <a:buFont typeface="Arial" panose="020B0604020202020204" pitchFamily="34" charset="0"/>
              <a:buChar char="•"/>
            </a:pPr>
            <a:r>
              <a:rPr lang="en-US" sz="2400" b="0" i="0" u="none" strike="noStrike" dirty="0">
                <a:effectLst/>
                <a:latin typeface="Times New Roman" panose="02020603050405020304" pitchFamily="18" charset="0"/>
                <a:cs typeface="Times New Roman" panose="02020603050405020304" pitchFamily="18" charset="0"/>
              </a:rPr>
              <a:t>Collectivism </a:t>
            </a:r>
          </a:p>
          <a:p>
            <a:pPr>
              <a:buFont typeface="Arial" panose="020B0604020202020204" pitchFamily="34" charset="0"/>
              <a:buChar char="•"/>
            </a:pPr>
            <a:r>
              <a:rPr lang="ko-KR" altLang="en-US" sz="2400" b="0" i="0" u="none" strike="noStrike" dirty="0">
                <a:effectLst/>
                <a:latin typeface="Times New Roman" panose="02020603050405020304" pitchFamily="18" charset="0"/>
                <a:cs typeface="Times New Roman" panose="02020603050405020304" pitchFamily="18" charset="0"/>
              </a:rPr>
              <a:t>집단주의의 귀환</a:t>
            </a:r>
          </a:p>
          <a:p>
            <a:pPr>
              <a:buFont typeface="Arial" panose="020B0604020202020204" pitchFamily="34" charset="0"/>
              <a:buChar char="•"/>
            </a:pPr>
            <a:r>
              <a:rPr lang="en-US" sz="2400" b="0" i="0" u="none" strike="noStrike" dirty="0">
                <a:effectLst/>
                <a:latin typeface="Times New Roman" panose="02020603050405020304" pitchFamily="18" charset="0"/>
                <a:cs typeface="Times New Roman" panose="02020603050405020304" pitchFamily="18" charset="0"/>
              </a:rPr>
              <a:t>and even theocracy </a:t>
            </a:r>
          </a:p>
          <a:p>
            <a:pPr>
              <a:buFont typeface="Arial" panose="020B0604020202020204" pitchFamily="34" charset="0"/>
              <a:buChar char="•"/>
            </a:pPr>
            <a:r>
              <a:rPr lang="ko-KR" altLang="en-US" sz="2400" b="0" i="0" u="none" strike="noStrike" dirty="0">
                <a:effectLst/>
                <a:latin typeface="Times New Roman" panose="02020603050405020304" pitchFamily="18" charset="0"/>
                <a:cs typeface="Times New Roman" panose="02020603050405020304" pitchFamily="18" charset="0"/>
              </a:rPr>
              <a:t>그리고 신권정치까지도</a:t>
            </a:r>
          </a:p>
        </p:txBody>
      </p:sp>
      <p:pic>
        <p:nvPicPr>
          <p:cNvPr id="2050" name="Picture 2" descr="All-Africa Conference of Churches welcomes Nuclear Weapons Proliferation  Treaty - Vatican News">
            <a:extLst>
              <a:ext uri="{FF2B5EF4-FFF2-40B4-BE49-F238E27FC236}">
                <a16:creationId xmlns:a16="http://schemas.microsoft.com/office/drawing/2014/main" id="{A90004ED-04B0-3793-BE5A-3A6C38C4BC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192" y="1735709"/>
            <a:ext cx="5451627" cy="3066540"/>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01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68C5-DB55-930C-5B59-0B0E0E17E241}"/>
              </a:ext>
            </a:extLst>
          </p:cNvPr>
          <p:cNvSpPr>
            <a:spLocks noGrp="1"/>
          </p:cNvSpPr>
          <p:nvPr>
            <p:ph type="title"/>
          </p:nvPr>
        </p:nvSpPr>
        <p:spPr/>
        <p:txBody>
          <a:bodyPr>
            <a:normAutofit/>
          </a:bodyPr>
          <a:lstStyle/>
          <a:p>
            <a:pPr algn="ctr"/>
            <a:r>
              <a:rPr lang="en-US" dirty="0">
                <a:solidFill>
                  <a:schemeClr val="tx1"/>
                </a:solidFill>
                <a:effectLst/>
                <a:latin typeface="UICTFontTextStyleBody"/>
              </a:rPr>
              <a:t>New troubles </a:t>
            </a:r>
            <a:br>
              <a:rPr lang="en-US" dirty="0">
                <a:solidFill>
                  <a:schemeClr val="tx1"/>
                </a:solidFill>
                <a:effectLst/>
                <a:latin typeface="UICTFontTextStyleBody"/>
              </a:rPr>
            </a:br>
            <a:r>
              <a:rPr lang="ko-KR" altLang="en-US" dirty="0">
                <a:solidFill>
                  <a:schemeClr val="tx1"/>
                </a:solidFill>
                <a:effectLst/>
                <a:latin typeface="UICTFontTextStyleBody"/>
              </a:rPr>
              <a:t>새로운 문제 </a:t>
            </a:r>
            <a:br>
              <a:rPr lang="ko-KR" altLang="en-US" dirty="0"/>
            </a:br>
            <a:endParaRPr lang="en-US" dirty="0"/>
          </a:p>
        </p:txBody>
      </p:sp>
      <p:sp>
        <p:nvSpPr>
          <p:cNvPr id="3" name="Content Placeholder 2">
            <a:extLst>
              <a:ext uri="{FF2B5EF4-FFF2-40B4-BE49-F238E27FC236}">
                <a16:creationId xmlns:a16="http://schemas.microsoft.com/office/drawing/2014/main" id="{8B671D49-513C-3B9F-DB13-BD74CA0BCEF1}"/>
              </a:ext>
            </a:extLst>
          </p:cNvPr>
          <p:cNvSpPr>
            <a:spLocks noGrp="1"/>
          </p:cNvSpPr>
          <p:nvPr>
            <p:ph idx="1"/>
          </p:nvPr>
        </p:nvSpPr>
        <p:spPr>
          <a:xfrm>
            <a:off x="403282" y="1866899"/>
            <a:ext cx="9905998" cy="3124201"/>
          </a:xfrm>
        </p:spPr>
        <p:txBody>
          <a:bodyPr>
            <a:normAutofit/>
          </a:bodyPr>
          <a:lstStyle/>
          <a:p>
            <a:pPr algn="l">
              <a:buFont typeface="Arial" panose="020B0604020202020204" pitchFamily="34" charset="0"/>
              <a:buChar char="•"/>
            </a:pPr>
            <a:r>
              <a:rPr lang="en-US" sz="2800" b="0" i="0" u="none" strike="noStrike" dirty="0">
                <a:solidFill>
                  <a:schemeClr val="tx1"/>
                </a:solidFill>
                <a:effectLst/>
                <a:latin typeface="UICTFontTextStyleBody"/>
              </a:rPr>
              <a:t>Tech-enabled surveillance </a:t>
            </a:r>
            <a:r>
              <a:rPr lang="ko-KR" altLang="en-US" sz="2800" b="0" i="0" u="none" strike="noStrike" dirty="0">
                <a:solidFill>
                  <a:schemeClr val="tx1"/>
                </a:solidFill>
                <a:effectLst/>
                <a:latin typeface="UICTFontTextStyleBody"/>
              </a:rPr>
              <a:t>기술 기반 감시</a:t>
            </a:r>
            <a:endParaRPr lang="ko-KR" altLang="en-US" sz="2800" b="0" i="0" u="none" strike="noStrike" dirty="0">
              <a:solidFill>
                <a:schemeClr val="tx1"/>
              </a:solidFill>
              <a:effectLst/>
              <a:latin typeface="Aptos" panose="020B0004020202020204" pitchFamily="34" charset="0"/>
            </a:endParaRPr>
          </a:p>
          <a:p>
            <a:pPr algn="l">
              <a:buFont typeface="Arial" panose="020B0604020202020204" pitchFamily="34" charset="0"/>
              <a:buChar char="•"/>
            </a:pPr>
            <a:r>
              <a:rPr lang="en-US" sz="2800" b="0" i="0" u="none" strike="noStrike" dirty="0">
                <a:solidFill>
                  <a:schemeClr val="tx1"/>
                </a:solidFill>
                <a:effectLst/>
                <a:latin typeface="UICTFontTextStyleBody"/>
              </a:rPr>
              <a:t>social media “news” </a:t>
            </a:r>
            <a:r>
              <a:rPr lang="ko-KR" altLang="en-US" sz="2800" b="0" i="0" u="none" strike="noStrike" dirty="0">
                <a:solidFill>
                  <a:schemeClr val="tx1"/>
                </a:solidFill>
                <a:effectLst/>
                <a:latin typeface="UICTFontTextStyleBody"/>
              </a:rPr>
              <a:t>소셜 미디어 </a:t>
            </a:r>
            <a:r>
              <a:rPr lang="en-US" altLang="ko-KR" sz="2800" b="0" i="0" u="none" strike="noStrike" dirty="0">
                <a:solidFill>
                  <a:schemeClr val="tx1"/>
                </a:solidFill>
                <a:effectLst/>
                <a:latin typeface="UICTFontTextStyleBody"/>
              </a:rPr>
              <a:t>"</a:t>
            </a:r>
            <a:r>
              <a:rPr lang="ko-KR" altLang="en-US" sz="2800" b="0" i="0" u="none" strike="noStrike" dirty="0">
                <a:solidFill>
                  <a:schemeClr val="tx1"/>
                </a:solidFill>
                <a:effectLst/>
                <a:latin typeface="UICTFontTextStyleBody"/>
              </a:rPr>
              <a:t>뉴스</a:t>
            </a:r>
            <a:r>
              <a:rPr lang="en-US" altLang="ko-KR" sz="2800" b="0" i="0" u="none" strike="noStrike" dirty="0">
                <a:solidFill>
                  <a:schemeClr val="tx1"/>
                </a:solidFill>
                <a:effectLst/>
                <a:latin typeface="UICTFontTextStyleBody"/>
              </a:rPr>
              <a:t>"</a:t>
            </a:r>
            <a:endParaRPr lang="ko-KR" altLang="en-US" sz="2800" b="0" i="0" u="none" strike="noStrike" dirty="0">
              <a:solidFill>
                <a:schemeClr val="tx1"/>
              </a:solidFill>
              <a:effectLst/>
              <a:latin typeface="Aptos" panose="020B0004020202020204" pitchFamily="34" charset="0"/>
            </a:endParaRPr>
          </a:p>
          <a:p>
            <a:pPr algn="l">
              <a:buFont typeface="Arial" panose="020B0604020202020204" pitchFamily="34" charset="0"/>
              <a:buChar char="•"/>
            </a:pPr>
            <a:r>
              <a:rPr lang="en-US" sz="2800" b="0" i="0" u="none" strike="noStrike" dirty="0">
                <a:solidFill>
                  <a:schemeClr val="tx1"/>
                </a:solidFill>
                <a:effectLst/>
                <a:latin typeface="UICTFontTextStyleBody"/>
              </a:rPr>
              <a:t>International institutions — corrupted </a:t>
            </a:r>
            <a:r>
              <a:rPr lang="ko-KR" altLang="en-US" sz="2800" b="0" i="0" u="none" strike="noStrike" dirty="0">
                <a:solidFill>
                  <a:schemeClr val="tx1"/>
                </a:solidFill>
                <a:effectLst/>
                <a:latin typeface="UICTFontTextStyleBody"/>
              </a:rPr>
              <a:t>국제 기관 </a:t>
            </a:r>
            <a:r>
              <a:rPr lang="en-US" altLang="ko-KR" sz="2800" b="0" i="0" u="none" strike="noStrike" dirty="0">
                <a:solidFill>
                  <a:schemeClr val="tx1"/>
                </a:solidFill>
                <a:effectLst/>
                <a:latin typeface="UICTFontTextStyleBody"/>
              </a:rPr>
              <a:t>- </a:t>
            </a:r>
            <a:r>
              <a:rPr lang="ko-KR" altLang="en-US" sz="2800" b="0" i="0" u="none" strike="noStrike" dirty="0">
                <a:solidFill>
                  <a:schemeClr val="tx1"/>
                </a:solidFill>
                <a:effectLst/>
                <a:latin typeface="UICTFontTextStyleBody"/>
              </a:rPr>
              <a:t>부패</a:t>
            </a:r>
            <a:endParaRPr lang="ko-KR" altLang="en-US" sz="2800" b="0" i="0" u="none" strike="noStrike" dirty="0">
              <a:solidFill>
                <a:schemeClr val="tx1"/>
              </a:solidFill>
              <a:effectLst/>
              <a:latin typeface="Aptos" panose="020B0004020202020204" pitchFamily="34" charset="0"/>
            </a:endParaRPr>
          </a:p>
        </p:txBody>
      </p:sp>
    </p:spTree>
    <p:extLst>
      <p:ext uri="{BB962C8B-B14F-4D97-AF65-F5344CB8AC3E}">
        <p14:creationId xmlns:p14="http://schemas.microsoft.com/office/powerpoint/2010/main" val="380273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497D0-FBDD-8FC8-0B0D-E19400547B91}"/>
              </a:ext>
            </a:extLst>
          </p:cNvPr>
          <p:cNvSpPr>
            <a:spLocks noGrp="1"/>
          </p:cNvSpPr>
          <p:nvPr>
            <p:ph type="title"/>
          </p:nvPr>
        </p:nvSpPr>
        <p:spPr>
          <a:xfrm>
            <a:off x="1141413" y="609599"/>
            <a:ext cx="9905998" cy="4414093"/>
          </a:xfrm>
        </p:spPr>
        <p:txBody>
          <a:bodyPr>
            <a:normAutofit/>
          </a:bodyPr>
          <a:lstStyle/>
          <a:p>
            <a:r>
              <a:rPr lang="en-US" b="0" i="0" u="none" strike="noStrike" dirty="0">
                <a:solidFill>
                  <a:schemeClr val="tx1"/>
                </a:solidFill>
                <a:effectLst/>
                <a:latin typeface="Times New Roman" panose="02020603050405020304" pitchFamily="18" charset="0"/>
                <a:cs typeface="Times New Roman" panose="02020603050405020304" pitchFamily="18" charset="0"/>
              </a:rPr>
              <a:t>The ideas of pluralism, openness, and cooperation are facing skepticism not seen since the end of the Cold War.</a:t>
            </a:r>
            <a:br>
              <a:rPr lang="en-US" b="0" i="0" u="none" strike="noStrike" dirty="0">
                <a:solidFill>
                  <a:schemeClr val="tx1"/>
                </a:solidFill>
                <a:effectLst/>
                <a:latin typeface="Times New Roman" panose="02020603050405020304" pitchFamily="18" charset="0"/>
                <a:cs typeface="Times New Roman" panose="02020603050405020304" pitchFamily="18" charset="0"/>
              </a:rPr>
            </a:br>
            <a:br>
              <a:rPr lang="en-US" b="0" i="0" u="none" strike="noStrike" dirty="0">
                <a:solidFill>
                  <a:schemeClr val="tx1"/>
                </a:solidFill>
                <a:effectLst/>
                <a:latin typeface="Times New Roman" panose="02020603050405020304" pitchFamily="18" charset="0"/>
                <a:cs typeface="Times New Roman" panose="02020603050405020304" pitchFamily="18" charset="0"/>
              </a:rPr>
            </a:br>
            <a:br>
              <a:rPr lang="en-US" b="0" i="0" u="none" strike="noStrike" dirty="0">
                <a:solidFill>
                  <a:schemeClr val="tx1"/>
                </a:solidFill>
                <a:effectLst/>
                <a:latin typeface="Times New Roman" panose="02020603050405020304" pitchFamily="18" charset="0"/>
                <a:cs typeface="Times New Roman" panose="02020603050405020304" pitchFamily="18" charset="0"/>
              </a:rPr>
            </a:br>
            <a:r>
              <a:rPr lang="ko-KR" altLang="en-US" b="0" i="0" u="none" strike="noStrike" dirty="0">
                <a:solidFill>
                  <a:schemeClr val="tx1"/>
                </a:solidFill>
                <a:effectLst/>
                <a:latin typeface="Times New Roman" panose="02020603050405020304" pitchFamily="18" charset="0"/>
                <a:cs typeface="Times New Roman" panose="02020603050405020304" pitchFamily="18" charset="0"/>
              </a:rPr>
              <a:t>다원주의</a:t>
            </a:r>
            <a:r>
              <a:rPr lang="en-US" altLang="ko-KR" b="0" i="0" u="none" strike="noStrike" dirty="0">
                <a:solidFill>
                  <a:schemeClr val="tx1"/>
                </a:solidFill>
                <a:effectLst/>
                <a:latin typeface="Times New Roman" panose="02020603050405020304" pitchFamily="18" charset="0"/>
                <a:cs typeface="Times New Roman" panose="02020603050405020304" pitchFamily="18" charset="0"/>
              </a:rPr>
              <a:t>, </a:t>
            </a:r>
            <a:r>
              <a:rPr lang="ko-KR" altLang="en-US" b="0" i="0" u="none" strike="noStrike" dirty="0">
                <a:solidFill>
                  <a:schemeClr val="tx1"/>
                </a:solidFill>
                <a:effectLst/>
                <a:latin typeface="Times New Roman" panose="02020603050405020304" pitchFamily="18" charset="0"/>
                <a:cs typeface="Times New Roman" panose="02020603050405020304" pitchFamily="18" charset="0"/>
              </a:rPr>
              <a:t>개방성</a:t>
            </a:r>
            <a:r>
              <a:rPr lang="en-US" altLang="ko-KR" b="0" i="0" u="none" strike="noStrike" dirty="0">
                <a:solidFill>
                  <a:schemeClr val="tx1"/>
                </a:solidFill>
                <a:effectLst/>
                <a:latin typeface="Times New Roman" panose="02020603050405020304" pitchFamily="18" charset="0"/>
                <a:cs typeface="Times New Roman" panose="02020603050405020304" pitchFamily="18" charset="0"/>
              </a:rPr>
              <a:t>, </a:t>
            </a:r>
            <a:r>
              <a:rPr lang="ko-KR" altLang="en-US" b="0" i="0" u="none" strike="noStrike" dirty="0">
                <a:solidFill>
                  <a:schemeClr val="tx1"/>
                </a:solidFill>
                <a:effectLst/>
                <a:latin typeface="Times New Roman" panose="02020603050405020304" pitchFamily="18" charset="0"/>
                <a:cs typeface="Times New Roman" panose="02020603050405020304" pitchFamily="18" charset="0"/>
              </a:rPr>
              <a:t>협력의 개념은 냉전 종식 이래로 가장 큰 회의론에 직면하고 있습니다</a:t>
            </a:r>
            <a:r>
              <a:rPr lang="en-US" altLang="ko-KR" b="0" i="0" u="none" strike="noStrike" dirty="0">
                <a:solidFill>
                  <a:schemeClr val="tx1"/>
                </a:solidFill>
                <a:effectLst/>
                <a:latin typeface="Times New Roman" panose="02020603050405020304" pitchFamily="18" charset="0"/>
                <a:cs typeface="Times New Roman" panose="02020603050405020304" pitchFamily="18" charset="0"/>
              </a:rPr>
              <a:t>.</a:t>
            </a:r>
            <a:br>
              <a:rPr lang="ko-KR" altLang="en-US" b="0" i="0" u="none" strike="noStrike" dirty="0">
                <a:solidFill>
                  <a:srgbClr val="212121"/>
                </a:solidFill>
                <a:effectLst/>
                <a:latin typeface="Aptos" panose="020B0004020202020204" pitchFamily="34" charset="0"/>
              </a:rPr>
            </a:br>
            <a:endParaRPr lang="en-US" dirty="0"/>
          </a:p>
        </p:txBody>
      </p:sp>
    </p:spTree>
    <p:extLst>
      <p:ext uri="{BB962C8B-B14F-4D97-AF65-F5344CB8AC3E}">
        <p14:creationId xmlns:p14="http://schemas.microsoft.com/office/powerpoint/2010/main" val="132558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A3458-BCE0-135E-6BFD-2D3FE28AF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981C7-2BE2-A063-7E15-828496C67D0F}"/>
              </a:ext>
            </a:extLst>
          </p:cNvPr>
          <p:cNvSpPr>
            <a:spLocks noGrp="1"/>
          </p:cNvSpPr>
          <p:nvPr>
            <p:ph type="title"/>
          </p:nvPr>
        </p:nvSpPr>
        <p:spPr>
          <a:xfrm>
            <a:off x="1141413" y="609599"/>
            <a:ext cx="9905998" cy="4414093"/>
          </a:xfrm>
        </p:spPr>
        <p:txBody>
          <a:bodyPr>
            <a:normAutofit/>
          </a:bodyPr>
          <a:lstStyle/>
          <a:p>
            <a:r>
              <a:rPr lang="en-US" b="0" i="0" u="none" strike="noStrike" dirty="0">
                <a:solidFill>
                  <a:schemeClr val="tx1"/>
                </a:solidFill>
                <a:effectLst/>
                <a:latin typeface="Times New Roman" panose="02020603050405020304" pitchFamily="18" charset="0"/>
                <a:cs typeface="Times New Roman" panose="02020603050405020304" pitchFamily="18" charset="0"/>
              </a:rPr>
              <a:t>What does this mean for classical liberalism?</a:t>
            </a:r>
            <a:br>
              <a:rPr lang="en-US" b="0" i="0" u="none" strike="noStrike" dirty="0">
                <a:solidFill>
                  <a:schemeClr val="tx1"/>
                </a:solidFill>
                <a:effectLst/>
                <a:latin typeface="Times New Roman" panose="02020603050405020304" pitchFamily="18" charset="0"/>
                <a:cs typeface="Times New Roman" panose="02020603050405020304" pitchFamily="18" charset="0"/>
              </a:rPr>
            </a:br>
            <a:br>
              <a:rPr lang="en-US" b="0" i="0" u="none" strike="noStrike" dirty="0">
                <a:solidFill>
                  <a:schemeClr val="tx1"/>
                </a:solidFill>
                <a:effectLst/>
                <a:latin typeface="Times New Roman" panose="02020603050405020304" pitchFamily="18" charset="0"/>
                <a:cs typeface="Times New Roman" panose="02020603050405020304" pitchFamily="18" charset="0"/>
              </a:rPr>
            </a:br>
            <a:r>
              <a:rPr lang="ko-KR" altLang="en-US" b="0" i="0" u="none" strike="noStrike" dirty="0">
                <a:solidFill>
                  <a:schemeClr val="tx1"/>
                </a:solidFill>
                <a:effectLst/>
                <a:latin typeface="Times New Roman" panose="02020603050405020304" pitchFamily="18" charset="0"/>
                <a:cs typeface="Times New Roman" panose="02020603050405020304" pitchFamily="18" charset="0"/>
              </a:rPr>
              <a:t>이것은 고전적 자유주의에 무엇을 의미하는가</a:t>
            </a:r>
            <a:r>
              <a:rPr lang="en-US" altLang="ko-KR" b="0" i="0" u="none" strike="noStrike" dirty="0">
                <a:solidFill>
                  <a:schemeClr val="tx1"/>
                </a:solidFill>
                <a:effectLst/>
                <a:latin typeface="Times New Roman" panose="02020603050405020304" pitchFamily="18" charset="0"/>
                <a:cs typeface="Times New Roman" panose="02020603050405020304" pitchFamily="18" charset="0"/>
              </a:rPr>
              <a:t>?</a:t>
            </a:r>
            <a:br>
              <a:rPr lang="ko-KR" altLang="en-US" b="0" i="0" u="none" strike="noStrike" dirty="0">
                <a:solidFill>
                  <a:srgbClr val="212121"/>
                </a:solidFill>
                <a:effectLst/>
                <a:latin typeface="Aptos" panose="020B0004020202020204" pitchFamily="34" charset="0"/>
              </a:rPr>
            </a:br>
            <a:endParaRPr lang="en-US" dirty="0"/>
          </a:p>
        </p:txBody>
      </p:sp>
    </p:spTree>
    <p:extLst>
      <p:ext uri="{BB962C8B-B14F-4D97-AF65-F5344CB8AC3E}">
        <p14:creationId xmlns:p14="http://schemas.microsoft.com/office/powerpoint/2010/main" val="238681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F2E7-5D98-FE84-B37A-BEBBF30A38F5}"/>
              </a:ext>
            </a:extLst>
          </p:cNvPr>
          <p:cNvSpPr>
            <a:spLocks noGrp="1"/>
          </p:cNvSpPr>
          <p:nvPr>
            <p:ph type="title"/>
          </p:nvPr>
        </p:nvSpPr>
        <p:spPr>
          <a:xfrm>
            <a:off x="643192" y="609600"/>
            <a:ext cx="3643674" cy="1905000"/>
          </a:xfrm>
        </p:spPr>
        <p:txBody>
          <a:bodyPr>
            <a:normAutofit/>
          </a:bodyPr>
          <a:lstStyle/>
          <a:p>
            <a:r>
              <a:rPr lang="en-US" sz="2800" b="0" i="0" u="none" strike="noStrike">
                <a:effectLst/>
                <a:latin typeface="Times New Roman" panose="02020603050405020304" pitchFamily="18" charset="0"/>
                <a:cs typeface="Times New Roman" panose="02020603050405020304" pitchFamily="18" charset="0"/>
              </a:rPr>
              <a:t>The United States </a:t>
            </a:r>
            <a:r>
              <a:rPr lang="ko-KR" altLang="en-US" sz="2800" b="0" i="0" u="none" strike="noStrike">
                <a:effectLst/>
                <a:latin typeface="Times New Roman" panose="02020603050405020304" pitchFamily="18" charset="0"/>
                <a:cs typeface="Times New Roman" panose="02020603050405020304" pitchFamily="18" charset="0"/>
              </a:rPr>
              <a:t>미국</a:t>
            </a:r>
            <a:endParaRPr lang="en-US" sz="28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E0B4DB-ECDB-0CD5-3BFC-A818D1F723B2}"/>
              </a:ext>
            </a:extLst>
          </p:cNvPr>
          <p:cNvSpPr>
            <a:spLocks noGrp="1"/>
          </p:cNvSpPr>
          <p:nvPr>
            <p:ph idx="1"/>
          </p:nvPr>
        </p:nvSpPr>
        <p:spPr>
          <a:xfrm>
            <a:off x="643192" y="1983036"/>
            <a:ext cx="3643674" cy="4759287"/>
          </a:xfrm>
        </p:spPr>
        <p:txBody>
          <a:bodyPr>
            <a:normAutofit/>
          </a:bodyPr>
          <a:lstStyle/>
          <a:p>
            <a:pPr>
              <a:lnSpc>
                <a:spcPct val="90000"/>
              </a:lnSpc>
              <a:buFont typeface="Arial" panose="020B0604020202020204" pitchFamily="34" charset="0"/>
              <a:buChar char="•"/>
            </a:pPr>
            <a:r>
              <a:rPr lang="en-US" sz="1800" b="0" i="0" u="none" strike="noStrike" dirty="0">
                <a:effectLst/>
                <a:latin typeface="Times New Roman" panose="02020603050405020304" pitchFamily="18" charset="0"/>
                <a:cs typeface="Times New Roman" panose="02020603050405020304" pitchFamily="18" charset="0"/>
              </a:rPr>
              <a:t>currently embarking on an experiment to prove whether the free market can deliver public goods around the world </a:t>
            </a:r>
          </a:p>
          <a:p>
            <a:pPr marL="0" indent="0">
              <a:lnSpc>
                <a:spcPct val="90000"/>
              </a:lnSpc>
              <a:buNone/>
            </a:pPr>
            <a:r>
              <a:rPr lang="ko-KR" altLang="en-US" sz="1800" b="0" i="0" u="none" strike="noStrike" dirty="0">
                <a:effectLst/>
                <a:latin typeface="Times New Roman" panose="02020603050405020304" pitchFamily="18" charset="0"/>
                <a:cs typeface="Times New Roman" panose="02020603050405020304" pitchFamily="18" charset="0"/>
              </a:rPr>
              <a:t>현재 자유시장이 전 세계적으로 공공재를 공급할 수 있는지 증명하기 위한 실험에 착수 중입니다</a:t>
            </a:r>
            <a:r>
              <a:rPr lang="en-US" altLang="ko-KR" sz="1800" b="0" i="0" u="none" strike="noStrike" dirty="0">
                <a:effectLst/>
                <a:latin typeface="Times New Roman" panose="02020603050405020304" pitchFamily="18" charset="0"/>
                <a:cs typeface="Times New Roman" panose="02020603050405020304" pitchFamily="18" charset="0"/>
              </a:rPr>
              <a:t>.</a:t>
            </a:r>
            <a:endParaRPr lang="ko-KR" altLang="en-US" sz="1800" b="0" i="0" u="none" strike="noStrike" dirty="0">
              <a:effectLst/>
              <a:latin typeface="Times New Roman" panose="02020603050405020304" pitchFamily="18" charset="0"/>
              <a:cs typeface="Times New Roman" panose="02020603050405020304" pitchFamily="18" charset="0"/>
            </a:endParaRPr>
          </a:p>
          <a:p>
            <a:pPr>
              <a:lnSpc>
                <a:spcPct val="90000"/>
              </a:lnSpc>
              <a:buFont typeface="Arial" panose="020B0604020202020204" pitchFamily="34" charset="0"/>
              <a:buChar char="•"/>
            </a:pPr>
            <a:r>
              <a:rPr lang="en-US" sz="1800" b="0" i="0" u="none" strike="noStrike" dirty="0">
                <a:effectLst/>
                <a:latin typeface="Times New Roman" panose="02020603050405020304" pitchFamily="18" charset="0"/>
                <a:cs typeface="Times New Roman" panose="02020603050405020304" pitchFamily="18" charset="0"/>
              </a:rPr>
              <a:t>Maybe it can, but the adjustment process will be brutal  </a:t>
            </a:r>
          </a:p>
          <a:p>
            <a:pPr marL="0" indent="0">
              <a:lnSpc>
                <a:spcPct val="90000"/>
              </a:lnSpc>
              <a:buNone/>
            </a:pPr>
            <a:r>
              <a:rPr lang="ko-KR" altLang="en-US" sz="1800" b="0" i="0" u="none" strike="noStrike" dirty="0">
                <a:effectLst/>
                <a:latin typeface="Times New Roman" panose="02020603050405020304" pitchFamily="18" charset="0"/>
                <a:cs typeface="Times New Roman" panose="02020603050405020304" pitchFamily="18" charset="0"/>
              </a:rPr>
              <a:t>가능할 수도 있지만 조정 과정은 잔혹할 것입니다</a:t>
            </a:r>
            <a:r>
              <a:rPr lang="en-US" altLang="ko-KR" sz="1800" b="0" i="0" u="none" strike="noStrike" dirty="0">
                <a:effectLst/>
                <a:latin typeface="Times New Roman" panose="02020603050405020304" pitchFamily="18" charset="0"/>
                <a:cs typeface="Times New Roman" panose="02020603050405020304" pitchFamily="18" charset="0"/>
              </a:rPr>
              <a:t>.</a:t>
            </a:r>
            <a:endParaRPr lang="ko-KR" altLang="en-US" sz="1800" b="0" i="0" u="none" strike="noStrike" dirty="0">
              <a:effectLst/>
              <a:latin typeface="Times New Roman" panose="02020603050405020304" pitchFamily="18" charset="0"/>
              <a:cs typeface="Times New Roman" panose="02020603050405020304" pitchFamily="18" charset="0"/>
            </a:endParaRPr>
          </a:p>
          <a:p>
            <a:pPr>
              <a:lnSpc>
                <a:spcPct val="90000"/>
              </a:lnSpc>
            </a:pPr>
            <a:endParaRPr lang="en-US" sz="1500" dirty="0"/>
          </a:p>
        </p:txBody>
      </p:sp>
      <p:pic>
        <p:nvPicPr>
          <p:cNvPr id="3074" name="Picture 2" descr="About a dozen protesters are visible as they stand in front of the concrete and stone facade of the USAID headquarters. Two people at the front of the crowd hold up handwritten signs on posterboard; one says &quot;Save USAID, save lives&quot; and the other says &quot;USAID must be saved.&quot;">
            <a:extLst>
              <a:ext uri="{FF2B5EF4-FFF2-40B4-BE49-F238E27FC236}">
                <a16:creationId xmlns:a16="http://schemas.microsoft.com/office/drawing/2014/main" id="{A197B805-A890-38FB-4076-2D66E067B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022" r="-2" b="-2"/>
          <a:stretch/>
        </p:blipFill>
        <p:spPr bwMode="auto">
          <a:xfrm>
            <a:off x="4630994" y="645106"/>
            <a:ext cx="691663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3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53B8-74B8-C221-EC35-7BD73E0CD269}"/>
              </a:ext>
            </a:extLst>
          </p:cNvPr>
          <p:cNvSpPr>
            <a:spLocks noGrp="1"/>
          </p:cNvSpPr>
          <p:nvPr>
            <p:ph type="title"/>
          </p:nvPr>
        </p:nvSpPr>
        <p:spPr/>
        <p:txBody>
          <a:bodyPr/>
          <a:lstStyle/>
          <a:p>
            <a:pPr algn="ctr"/>
            <a:r>
              <a:rPr lang="en-US" b="0" i="0" u="none" strike="noStrike" dirty="0">
                <a:solidFill>
                  <a:schemeClr val="tx1"/>
                </a:solidFill>
                <a:effectLst/>
                <a:latin typeface="Times New Roman" panose="02020603050405020304" pitchFamily="18" charset="0"/>
                <a:cs typeface="Times New Roman" panose="02020603050405020304" pitchFamily="18" charset="0"/>
              </a:rPr>
              <a:t>The United States </a:t>
            </a:r>
            <a:r>
              <a:rPr lang="ko-KR" altLang="en-US" b="0" i="0" u="none" strike="noStrike" dirty="0">
                <a:solidFill>
                  <a:schemeClr val="tx1"/>
                </a:solidFill>
                <a:effectLst/>
                <a:latin typeface="Times New Roman" panose="02020603050405020304" pitchFamily="18" charset="0"/>
                <a:cs typeface="Times New Roman" panose="02020603050405020304" pitchFamily="18" charset="0"/>
              </a:rPr>
              <a:t>미국</a:t>
            </a:r>
            <a:endParaRPr lang="en-US" dirty="0"/>
          </a:p>
        </p:txBody>
      </p:sp>
      <p:sp>
        <p:nvSpPr>
          <p:cNvPr id="3" name="Content Placeholder 2">
            <a:extLst>
              <a:ext uri="{FF2B5EF4-FFF2-40B4-BE49-F238E27FC236}">
                <a16:creationId xmlns:a16="http://schemas.microsoft.com/office/drawing/2014/main" id="{48290862-912F-E6BC-1787-D42401322DB4}"/>
              </a:ext>
            </a:extLst>
          </p:cNvPr>
          <p:cNvSpPr>
            <a:spLocks noGrp="1"/>
          </p:cNvSpPr>
          <p:nvPr>
            <p:ph idx="1"/>
          </p:nvPr>
        </p:nvSpPr>
        <p:spPr>
          <a:xfrm>
            <a:off x="1141413" y="2082189"/>
            <a:ext cx="9905998" cy="3709012"/>
          </a:xfrm>
        </p:spPr>
        <p:txBody>
          <a:bodyPr>
            <a:noAutofit/>
          </a:bodyPr>
          <a:lstStyle/>
          <a:p>
            <a:pPr algn="l">
              <a:buFont typeface="Arial" panose="020B0604020202020204" pitchFamily="34" charset="0"/>
              <a:buChar char="•"/>
            </a:pPr>
            <a:r>
              <a:rPr lang="en-US" sz="2800" b="0" i="0" u="none" strike="noStrike" dirty="0">
                <a:solidFill>
                  <a:schemeClr val="tx1"/>
                </a:solidFill>
                <a:effectLst/>
                <a:latin typeface="Times New Roman" panose="02020603050405020304" pitchFamily="18" charset="0"/>
                <a:cs typeface="Times New Roman" panose="02020603050405020304" pitchFamily="18" charset="0"/>
              </a:rPr>
              <a:t>Leadership appears to want a return to pre-WW2 governance in tariffs, taxes, size of government and responsibility to the world  </a:t>
            </a:r>
          </a:p>
          <a:p>
            <a:pPr marL="0" indent="0" algn="l">
              <a:buNone/>
            </a:pPr>
            <a:r>
              <a:rPr lang="ko-KR" altLang="en-US" sz="2800" b="0" i="0" u="none" strike="noStrike" dirty="0">
                <a:solidFill>
                  <a:schemeClr val="tx1"/>
                </a:solidFill>
                <a:effectLst/>
                <a:latin typeface="Times New Roman" panose="02020603050405020304" pitchFamily="18" charset="0"/>
                <a:cs typeface="Times New Roman" panose="02020603050405020304" pitchFamily="18" charset="0"/>
              </a:rPr>
              <a:t>지도부는 관세</a:t>
            </a:r>
            <a:r>
              <a:rPr lang="en-US" altLang="ko-KR" sz="2800" b="0" i="0" u="none" strike="noStrike" dirty="0">
                <a:solidFill>
                  <a:schemeClr val="tx1"/>
                </a:solidFill>
                <a:effectLst/>
                <a:latin typeface="Times New Roman" panose="02020603050405020304" pitchFamily="18" charset="0"/>
                <a:cs typeface="Times New Roman" panose="02020603050405020304" pitchFamily="18" charset="0"/>
              </a:rPr>
              <a:t>, </a:t>
            </a:r>
            <a:r>
              <a:rPr lang="ko-KR" altLang="en-US" sz="2800" b="0" i="0" u="none" strike="noStrike" dirty="0">
                <a:solidFill>
                  <a:schemeClr val="tx1"/>
                </a:solidFill>
                <a:effectLst/>
                <a:latin typeface="Times New Roman" panose="02020603050405020304" pitchFamily="18" charset="0"/>
                <a:cs typeface="Times New Roman" panose="02020603050405020304" pitchFamily="18" charset="0"/>
              </a:rPr>
              <a:t>세금</a:t>
            </a:r>
            <a:r>
              <a:rPr lang="en-US" altLang="ko-KR" sz="2800" b="0" i="0" u="none" strike="noStrike" dirty="0">
                <a:solidFill>
                  <a:schemeClr val="tx1"/>
                </a:solidFill>
                <a:effectLst/>
                <a:latin typeface="Times New Roman" panose="02020603050405020304" pitchFamily="18" charset="0"/>
                <a:cs typeface="Times New Roman" panose="02020603050405020304" pitchFamily="18" charset="0"/>
              </a:rPr>
              <a:t>, </a:t>
            </a:r>
            <a:r>
              <a:rPr lang="ko-KR" altLang="en-US" sz="2800" b="0" i="0" u="none" strike="noStrike" dirty="0">
                <a:solidFill>
                  <a:schemeClr val="tx1"/>
                </a:solidFill>
                <a:effectLst/>
                <a:latin typeface="Times New Roman" panose="02020603050405020304" pitchFamily="18" charset="0"/>
                <a:cs typeface="Times New Roman" panose="02020603050405020304" pitchFamily="18" charset="0"/>
              </a:rPr>
              <a:t>정부 규모 및 세계에 대한 책임 측면에서 </a:t>
            </a:r>
            <a:r>
              <a:rPr lang="en-US" altLang="ko-KR" sz="2800" b="0" i="0" u="none" strike="noStrike" dirty="0">
                <a:solidFill>
                  <a:schemeClr val="tx1"/>
                </a:solidFill>
                <a:effectLst/>
                <a:latin typeface="Times New Roman" panose="02020603050405020304" pitchFamily="18" charset="0"/>
                <a:cs typeface="Times New Roman" panose="02020603050405020304" pitchFamily="18" charset="0"/>
              </a:rPr>
              <a:t>2</a:t>
            </a:r>
            <a:r>
              <a:rPr lang="ko-KR" altLang="en-US" sz="2800" b="0" i="0" u="none" strike="noStrike" dirty="0">
                <a:solidFill>
                  <a:schemeClr val="tx1"/>
                </a:solidFill>
                <a:effectLst/>
                <a:latin typeface="Times New Roman" panose="02020603050405020304" pitchFamily="18" charset="0"/>
                <a:cs typeface="Times New Roman" panose="02020603050405020304" pitchFamily="18" charset="0"/>
              </a:rPr>
              <a:t>차 세계 대전 이전의 거버넌스로의 복귀를 원하는 것으로 보입니다</a:t>
            </a:r>
            <a:r>
              <a:rPr lang="en-US" altLang="ko-KR" sz="2800" b="0" i="0" u="none" strike="noStrike" dirty="0">
                <a:solidFill>
                  <a:schemeClr val="tx1"/>
                </a:solidFill>
                <a:effectLst/>
                <a:latin typeface="Times New Roman" panose="02020603050405020304" pitchFamily="18" charset="0"/>
                <a:cs typeface="Times New Roman" panose="02020603050405020304" pitchFamily="18" charset="0"/>
              </a:rPr>
              <a:t>.</a:t>
            </a:r>
            <a:endParaRPr lang="ko-KR" altLang="en-US" sz="2800" b="0" i="0" u="none" strike="noStrike" dirty="0">
              <a:solidFill>
                <a:schemeClr val="tx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0" i="0" u="none" strike="noStrike" dirty="0">
                <a:solidFill>
                  <a:schemeClr val="tx1"/>
                </a:solidFill>
                <a:effectLst/>
                <a:latin typeface="Times New Roman" panose="02020603050405020304" pitchFamily="18" charset="0"/>
                <a:cs typeface="Times New Roman" panose="02020603050405020304" pitchFamily="18" charset="0"/>
              </a:rPr>
              <a:t>But this is not the pre-WW2 world </a:t>
            </a:r>
          </a:p>
          <a:p>
            <a:pPr marL="0" indent="0" algn="l">
              <a:buNone/>
            </a:pPr>
            <a:r>
              <a:rPr lang="ko-KR" altLang="en-US" sz="2800" b="0" i="0" u="none" strike="noStrike" dirty="0">
                <a:solidFill>
                  <a:schemeClr val="tx1"/>
                </a:solidFill>
                <a:effectLst/>
                <a:latin typeface="Times New Roman" panose="02020603050405020304" pitchFamily="18" charset="0"/>
                <a:cs typeface="Times New Roman" panose="02020603050405020304" pitchFamily="18" charset="0"/>
              </a:rPr>
              <a:t>하지만 이것은 </a:t>
            </a:r>
            <a:r>
              <a:rPr lang="en-US" altLang="ko-KR" sz="2800" b="0" i="0" u="none" strike="noStrike" dirty="0">
                <a:solidFill>
                  <a:schemeClr val="tx1"/>
                </a:solidFill>
                <a:effectLst/>
                <a:latin typeface="Times New Roman" panose="02020603050405020304" pitchFamily="18" charset="0"/>
                <a:cs typeface="Times New Roman" panose="02020603050405020304" pitchFamily="18" charset="0"/>
              </a:rPr>
              <a:t>2</a:t>
            </a:r>
            <a:r>
              <a:rPr lang="ko-KR" altLang="en-US" sz="2800" b="0" i="0" u="none" strike="noStrike" dirty="0">
                <a:solidFill>
                  <a:schemeClr val="tx1"/>
                </a:solidFill>
                <a:effectLst/>
                <a:latin typeface="Times New Roman" panose="02020603050405020304" pitchFamily="18" charset="0"/>
                <a:cs typeface="Times New Roman" panose="02020603050405020304" pitchFamily="18" charset="0"/>
              </a:rPr>
              <a:t>차 세계 대전 이전의 세계가 아닙니다</a:t>
            </a:r>
            <a:r>
              <a:rPr lang="en-US" altLang="ko-KR" sz="2800" b="0" i="0" u="none" strike="noStrike" dirty="0">
                <a:solidFill>
                  <a:schemeClr val="tx1"/>
                </a:solidFill>
                <a:effectLst/>
                <a:latin typeface="Times New Roman" panose="02020603050405020304" pitchFamily="18" charset="0"/>
                <a:cs typeface="Times New Roman" panose="02020603050405020304" pitchFamily="18" charset="0"/>
              </a:rPr>
              <a:t>.</a:t>
            </a:r>
            <a:endParaRPr lang="ko-KR" altLang="en-US" sz="2800" b="0" i="0" u="none" strike="noStrike"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4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E8EA-8137-77D6-7F09-32A6C5B10429}"/>
              </a:ext>
            </a:extLst>
          </p:cNvPr>
          <p:cNvSpPr>
            <a:spLocks noGrp="1"/>
          </p:cNvSpPr>
          <p:nvPr>
            <p:ph type="title"/>
          </p:nvPr>
        </p:nvSpPr>
        <p:spPr>
          <a:xfrm>
            <a:off x="6420465" y="609600"/>
            <a:ext cx="5122606" cy="1905000"/>
          </a:xfrm>
        </p:spPr>
        <p:txBody>
          <a:bodyPr>
            <a:normAutofit/>
          </a:bodyPr>
          <a:lstStyle/>
          <a:p>
            <a:r>
              <a:rPr lang="en-US">
                <a:effectLst/>
                <a:latin typeface="UICTFontTextStyleBody"/>
              </a:rPr>
              <a:t>China </a:t>
            </a:r>
            <a:r>
              <a:rPr lang="ko-KR" altLang="en-US">
                <a:effectLst/>
                <a:latin typeface="UICTFontTextStyleBody"/>
              </a:rPr>
              <a:t>중국</a:t>
            </a:r>
            <a:br>
              <a:rPr lang="ko-KR" altLang="en-US" dirty="0"/>
            </a:br>
            <a:endParaRPr lang="en-US"/>
          </a:p>
        </p:txBody>
      </p:sp>
      <p:sp>
        <p:nvSpPr>
          <p:cNvPr id="3" name="Content Placeholder 2">
            <a:extLst>
              <a:ext uri="{FF2B5EF4-FFF2-40B4-BE49-F238E27FC236}">
                <a16:creationId xmlns:a16="http://schemas.microsoft.com/office/drawing/2014/main" id="{D409BDE4-2889-B32B-005E-68498F4F2F41}"/>
              </a:ext>
            </a:extLst>
          </p:cNvPr>
          <p:cNvSpPr>
            <a:spLocks noGrp="1"/>
          </p:cNvSpPr>
          <p:nvPr>
            <p:ph idx="1"/>
          </p:nvPr>
        </p:nvSpPr>
        <p:spPr>
          <a:xfrm>
            <a:off x="6420465" y="1660840"/>
            <a:ext cx="5122606" cy="4587559"/>
          </a:xfrm>
        </p:spPr>
        <p:txBody>
          <a:bodyPr anchor="t">
            <a:normAutofit/>
          </a:bodyPr>
          <a:lstStyle/>
          <a:p>
            <a:pPr>
              <a:lnSpc>
                <a:spcPct val="90000"/>
              </a:lnSpc>
              <a:buFont typeface="Arial" panose="020B0604020202020204" pitchFamily="34" charset="0"/>
              <a:buChar char="•"/>
            </a:pPr>
            <a:r>
              <a:rPr lang="en-US" b="0" i="0" u="none" strike="noStrike" dirty="0">
                <a:effectLst/>
                <a:latin typeface="Times New Roman" panose="02020603050405020304" pitchFamily="18" charset="0"/>
                <a:cs typeface="Times New Roman" panose="02020603050405020304" pitchFamily="18" charset="0"/>
              </a:rPr>
              <a:t>once proof of the success of markets </a:t>
            </a:r>
            <a:r>
              <a:rPr lang="ko-KR" altLang="en-US" b="0" i="0" u="none" strike="noStrike" dirty="0">
                <a:effectLst/>
                <a:latin typeface="Times New Roman" panose="02020603050405020304" pitchFamily="18" charset="0"/>
                <a:cs typeface="Times New Roman" panose="02020603050405020304" pitchFamily="18" charset="0"/>
              </a:rPr>
              <a:t>한때 시장경제의 성공의 증거</a:t>
            </a:r>
          </a:p>
          <a:p>
            <a:pPr>
              <a:lnSpc>
                <a:spcPct val="90000"/>
              </a:lnSpc>
              <a:buFont typeface="Arial" panose="020B0604020202020204" pitchFamily="34" charset="0"/>
              <a:buChar char="•"/>
            </a:pPr>
            <a:r>
              <a:rPr lang="en-US" b="0" i="0" u="none" strike="noStrike" dirty="0">
                <a:effectLst/>
                <a:latin typeface="Times New Roman" panose="02020603050405020304" pitchFamily="18" charset="0"/>
                <a:cs typeface="Times New Roman" panose="02020603050405020304" pitchFamily="18" charset="0"/>
              </a:rPr>
              <a:t>Deng Xiaoping </a:t>
            </a:r>
            <a:r>
              <a:rPr lang="ko-KR" altLang="en-US" b="0" i="0" u="none" strike="noStrike" dirty="0">
                <a:effectLst/>
                <a:latin typeface="Times New Roman" panose="02020603050405020304" pitchFamily="18" charset="0"/>
                <a:cs typeface="Times New Roman" panose="02020603050405020304" pitchFamily="18" charset="0"/>
              </a:rPr>
              <a:t>덩샤오핑</a:t>
            </a:r>
          </a:p>
          <a:p>
            <a:pPr>
              <a:lnSpc>
                <a:spcPct val="90000"/>
              </a:lnSpc>
              <a:buFont typeface="Arial" panose="020B0604020202020204" pitchFamily="34" charset="0"/>
              <a:buChar char="•"/>
            </a:pPr>
            <a:r>
              <a:rPr lang="en-US" b="0" i="0" u="none" strike="noStrike" dirty="0">
                <a:effectLst/>
                <a:latin typeface="Times New Roman" panose="02020603050405020304" pitchFamily="18" charset="0"/>
                <a:cs typeface="Times New Roman" panose="02020603050405020304" pitchFamily="18" charset="0"/>
              </a:rPr>
              <a:t>Poverty reduction </a:t>
            </a:r>
            <a:r>
              <a:rPr lang="ko-KR" altLang="en-US" b="0" i="0" u="none" strike="noStrike" dirty="0">
                <a:effectLst/>
                <a:latin typeface="Times New Roman" panose="02020603050405020304" pitchFamily="18" charset="0"/>
                <a:cs typeface="Times New Roman" panose="02020603050405020304" pitchFamily="18" charset="0"/>
              </a:rPr>
              <a:t>빈곤 감소</a:t>
            </a:r>
          </a:p>
          <a:p>
            <a:pPr>
              <a:lnSpc>
                <a:spcPct val="90000"/>
              </a:lnSpc>
              <a:buFont typeface="Arial" panose="020B0604020202020204" pitchFamily="34" charset="0"/>
              <a:buChar char="•"/>
            </a:pPr>
            <a:r>
              <a:rPr lang="en-US" b="0" i="0" u="none" strike="noStrike" dirty="0">
                <a:effectLst/>
                <a:latin typeface="Times New Roman" panose="02020603050405020304" pitchFamily="18" charset="0"/>
                <a:cs typeface="Times New Roman" panose="02020603050405020304" pitchFamily="18" charset="0"/>
              </a:rPr>
              <a:t>Innovation </a:t>
            </a:r>
            <a:r>
              <a:rPr lang="ko-KR" altLang="en-US" b="0" i="0" u="none" strike="noStrike" dirty="0">
                <a:effectLst/>
                <a:latin typeface="Times New Roman" panose="02020603050405020304" pitchFamily="18" charset="0"/>
                <a:cs typeface="Times New Roman" panose="02020603050405020304" pitchFamily="18" charset="0"/>
              </a:rPr>
              <a:t>혁신</a:t>
            </a:r>
          </a:p>
          <a:p>
            <a:pPr>
              <a:lnSpc>
                <a:spcPct val="90000"/>
              </a:lnSpc>
              <a:buFont typeface="Arial" panose="020B0604020202020204" pitchFamily="34" charset="0"/>
              <a:buChar char="•"/>
            </a:pPr>
            <a:r>
              <a:rPr lang="en-US" b="0" i="0" u="none" strike="noStrike" dirty="0">
                <a:effectLst/>
                <a:latin typeface="Times New Roman" panose="02020603050405020304" pitchFamily="18" charset="0"/>
                <a:cs typeface="Times New Roman" panose="02020603050405020304" pitchFamily="18" charset="0"/>
              </a:rPr>
              <a:t>Embrace of internationalism </a:t>
            </a:r>
            <a:r>
              <a:rPr lang="ko-KR" altLang="en-US" b="0" i="0" u="none" strike="noStrike" dirty="0">
                <a:effectLst/>
                <a:latin typeface="Times New Roman" panose="02020603050405020304" pitchFamily="18" charset="0"/>
                <a:cs typeface="Times New Roman" panose="02020603050405020304" pitchFamily="18" charset="0"/>
              </a:rPr>
              <a:t>국제주의 수용</a:t>
            </a:r>
          </a:p>
          <a:p>
            <a:pPr>
              <a:lnSpc>
                <a:spcPct val="90000"/>
              </a:lnSpc>
              <a:buFont typeface="Arial" panose="020B0604020202020204" pitchFamily="34" charset="0"/>
              <a:buChar char="•"/>
            </a:pPr>
            <a:r>
              <a:rPr lang="en-US" b="0" i="0" u="none" strike="noStrike" dirty="0">
                <a:effectLst/>
                <a:latin typeface="Times New Roman" panose="02020603050405020304" pitchFamily="18" charset="0"/>
                <a:cs typeface="Times New Roman" panose="02020603050405020304" pitchFamily="18" charset="0"/>
              </a:rPr>
              <a:t>But remained a Marxist-Leninist state at heart </a:t>
            </a:r>
            <a:r>
              <a:rPr lang="ko-KR" altLang="en-US" b="0" i="0" u="none" strike="noStrike" dirty="0">
                <a:effectLst/>
                <a:latin typeface="Times New Roman" panose="02020603050405020304" pitchFamily="18" charset="0"/>
                <a:cs typeface="Times New Roman" panose="02020603050405020304" pitchFamily="18" charset="0"/>
              </a:rPr>
              <a:t>그러나 핵심은 마르크스</a:t>
            </a:r>
            <a:r>
              <a:rPr lang="en-US" altLang="ko-KR" b="0" i="0" u="none" strike="noStrike" dirty="0">
                <a:effectLst/>
                <a:latin typeface="Times New Roman" panose="02020603050405020304" pitchFamily="18" charset="0"/>
                <a:cs typeface="Times New Roman" panose="02020603050405020304" pitchFamily="18" charset="0"/>
              </a:rPr>
              <a:t>-</a:t>
            </a:r>
            <a:r>
              <a:rPr lang="ko-KR" altLang="en-US" b="0" i="0" u="none" strike="noStrike" dirty="0">
                <a:effectLst/>
                <a:latin typeface="Times New Roman" panose="02020603050405020304" pitchFamily="18" charset="0"/>
                <a:cs typeface="Times New Roman" panose="02020603050405020304" pitchFamily="18" charset="0"/>
              </a:rPr>
              <a:t>레닌주의 국가로 남아 있었습니다</a:t>
            </a:r>
            <a:r>
              <a:rPr lang="en-US" altLang="ko-KR" b="0" i="0" u="none" strike="noStrike" dirty="0">
                <a:effectLst/>
                <a:latin typeface="Times New Roman" panose="02020603050405020304" pitchFamily="18" charset="0"/>
                <a:cs typeface="Times New Roman" panose="02020603050405020304" pitchFamily="18" charset="0"/>
              </a:rPr>
              <a:t>.</a:t>
            </a:r>
            <a:endParaRPr lang="ko-KR" altLang="en-US" b="0" i="0" u="none" strike="noStrike" dirty="0">
              <a:effectLst/>
              <a:latin typeface="Times New Roman" panose="02020603050405020304" pitchFamily="18" charset="0"/>
              <a:cs typeface="Times New Roman" panose="02020603050405020304" pitchFamily="18" charset="0"/>
            </a:endParaRPr>
          </a:p>
          <a:p>
            <a:pPr>
              <a:lnSpc>
                <a:spcPct val="90000"/>
              </a:lnSpc>
            </a:pPr>
            <a:endParaRPr lang="en-US" sz="1700" dirty="0"/>
          </a:p>
        </p:txBody>
      </p:sp>
      <p:pic>
        <p:nvPicPr>
          <p:cNvPr id="4098" name="Picture 2" descr="China's rise and the legacy of Deng Xiaoping | Samo Burja">
            <a:extLst>
              <a:ext uri="{FF2B5EF4-FFF2-40B4-BE49-F238E27FC236}">
                <a16:creationId xmlns:a16="http://schemas.microsoft.com/office/drawing/2014/main" id="{AD0C44E1-3F42-0A3D-C364-5FC6CAEAB7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192" y="1565346"/>
            <a:ext cx="5451627" cy="3407266"/>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267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39</TotalTime>
  <Words>992</Words>
  <Application>Microsoft Macintosh PowerPoint</Application>
  <PresentationFormat>Widescreen</PresentationFormat>
  <Paragraphs>90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nyt-imperial</vt:lpstr>
      <vt:lpstr>UICTFontTextStyleBody</vt:lpstr>
      <vt:lpstr>Aptos</vt:lpstr>
      <vt:lpstr>Arial</vt:lpstr>
      <vt:lpstr>Century Gothic</vt:lpstr>
      <vt:lpstr>Times New Roman</vt:lpstr>
      <vt:lpstr>Mesh</vt:lpstr>
      <vt:lpstr>Classical Liberalism, security and the new world</vt:lpstr>
      <vt:lpstr>Return of dead ideas 사장된 아이디어의 귀환 </vt:lpstr>
      <vt:lpstr>Return of dead ideas 사장된 아이디어의 귀환 </vt:lpstr>
      <vt:lpstr>New troubles  새로운 문제  </vt:lpstr>
      <vt:lpstr>The ideas of pluralism, openness, and cooperation are facing skepticism not seen since the end of the Cold War.   다원주의, 개방성, 협력의 개념은 냉전 종식 이래로 가장 큰 회의론에 직면하고 있습니다. </vt:lpstr>
      <vt:lpstr>What does this mean for classical liberalism?  이것은 고전적 자유주의에 무엇을 의미하는가? </vt:lpstr>
      <vt:lpstr>The United States 미국</vt:lpstr>
      <vt:lpstr>The United States 미국</vt:lpstr>
      <vt:lpstr>China 중국 </vt:lpstr>
      <vt:lpstr>Korea (and other middle powers)  한국(및 기타 중간 강국) </vt:lpstr>
      <vt:lpstr>Korea (and other middle powers)  한국(및 기타 중간 강국) </vt:lpstr>
      <vt:lpstr>The Melian Dialogue</vt:lpstr>
      <vt:lpstr>Syngman  Rhee’s favorite Aphorism</vt:lpstr>
      <vt:lpstr>The new era is not all bad  새로운 시대의 전망이 다 암울한 것은 아니다 </vt:lpstr>
      <vt:lpstr>The new era is not all bad  새로운 시대의 전망이 다 암울한 것은 아니다 </vt:lpstr>
      <vt:lpstr>Classical liberals  고전적 자유주의자들 </vt:lpstr>
      <vt:lpstr>Milton Friedman</vt:lpstr>
      <vt:lpstr>Milton Friedman</vt:lpstr>
      <vt:lpstr>Classical liberals  고전적 자유주의자들</vt:lpstr>
      <vt:lpstr>Classical liberals  고전적 자유주의자들</vt:lpstr>
      <vt:lpstr>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York</dc:creator>
  <cp:lastModifiedBy>Robert York</cp:lastModifiedBy>
  <cp:revision>2</cp:revision>
  <dcterms:created xsi:type="dcterms:W3CDTF">2025-03-26T22:50:45Z</dcterms:created>
  <dcterms:modified xsi:type="dcterms:W3CDTF">2025-03-26T23:30:38Z</dcterms:modified>
</cp:coreProperties>
</file>